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0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.xml" ContentType="application/vnd.openxmlformats-officedocument.drawingml.chartshapes+xml"/>
  <Override PartName="/ppt/notesSlides/notesSlide2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2.xml" ContentType="application/vnd.openxmlformats-officedocument.drawingml.chartshapes+xml"/>
  <Override PartName="/ppt/theme/themeOverride6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3.xml" ContentType="application/vnd.openxmlformats-officedocument.drawingml.chartshapes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4.xml" ContentType="application/vnd.openxmlformats-officedocument.drawingml.chartshape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5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6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28" r:id="rId2"/>
  </p:sldMasterIdLst>
  <p:notesMasterIdLst>
    <p:notesMasterId r:id="rId42"/>
  </p:notesMasterIdLst>
  <p:handoutMasterIdLst>
    <p:handoutMasterId r:id="rId43"/>
  </p:handoutMasterIdLst>
  <p:sldIdLst>
    <p:sldId id="585" r:id="rId3"/>
    <p:sldId id="917" r:id="rId4"/>
    <p:sldId id="852" r:id="rId5"/>
    <p:sldId id="701" r:id="rId6"/>
    <p:sldId id="571" r:id="rId7"/>
    <p:sldId id="762" r:id="rId8"/>
    <p:sldId id="604" r:id="rId9"/>
    <p:sldId id="685" r:id="rId10"/>
    <p:sldId id="705" r:id="rId11"/>
    <p:sldId id="971" r:id="rId12"/>
    <p:sldId id="711" r:id="rId13"/>
    <p:sldId id="679" r:id="rId14"/>
    <p:sldId id="922" r:id="rId15"/>
    <p:sldId id="974" r:id="rId16"/>
    <p:sldId id="919" r:id="rId17"/>
    <p:sldId id="681" r:id="rId18"/>
    <p:sldId id="847" r:id="rId19"/>
    <p:sldId id="969" r:id="rId20"/>
    <p:sldId id="970" r:id="rId21"/>
    <p:sldId id="973" r:id="rId22"/>
    <p:sldId id="715" r:id="rId23"/>
    <p:sldId id="939" r:id="rId24"/>
    <p:sldId id="957" r:id="rId25"/>
    <p:sldId id="935" r:id="rId26"/>
    <p:sldId id="933" r:id="rId27"/>
    <p:sldId id="938" r:id="rId28"/>
    <p:sldId id="936" r:id="rId29"/>
    <p:sldId id="934" r:id="rId30"/>
    <p:sldId id="940" r:id="rId31"/>
    <p:sldId id="959" r:id="rId32"/>
    <p:sldId id="945" r:id="rId33"/>
    <p:sldId id="946" r:id="rId34"/>
    <p:sldId id="975" r:id="rId35"/>
    <p:sldId id="968" r:id="rId36"/>
    <p:sldId id="956" r:id="rId37"/>
    <p:sldId id="955" r:id="rId38"/>
    <p:sldId id="676" r:id="rId39"/>
    <p:sldId id="782" r:id="rId40"/>
    <p:sldId id="649" r:id="rId41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A84C"/>
    <a:srgbClr val="FF0066"/>
    <a:srgbClr val="FF3300"/>
    <a:srgbClr val="CC0099"/>
    <a:srgbClr val="FF3399"/>
    <a:srgbClr val="CC0000"/>
    <a:srgbClr val="1CA869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2" autoAdjust="0"/>
    <p:restoredTop sz="96101" autoAdjust="0"/>
  </p:normalViewPr>
  <p:slideViewPr>
    <p:cSldViewPr>
      <p:cViewPr varScale="1">
        <p:scale>
          <a:sx n="102" d="100"/>
          <a:sy n="102" d="100"/>
        </p:scale>
        <p:origin x="39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>
        <p:scale>
          <a:sx n="90" d="100"/>
          <a:sy n="90" d="100"/>
        </p:scale>
        <p:origin x="-2088" y="216"/>
      </p:cViewPr>
      <p:guideLst>
        <p:guide orient="horz" pos="3109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SUMAN\Desktop\TCE%20PART%20ANALYSI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SUMAN\Desktop\TCE%20PART%20ANALYSI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SUMAN\Desktop\TCE%20PART%20ANALYSI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SUMAN\Desktop\TCE%20PART%20ANALYSI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PART WISE % CONTRIBUTION TO TOTAL REJECTION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1907469941389698E-2"/>
          <c:y val="0.1346354671663966"/>
          <c:w val="0.93196905090814164"/>
          <c:h val="0.676410074702015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D0-40EE-A3A6-B6DAEF0BBC4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D0-40EE-A3A6-B6DAEF0BBC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D0-40EE-A3A6-B6DAEF0BBC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FD0-40EE-A3A6-B6DAEF0BBC4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FD0-40EE-A3A6-B6DAEF0BBC4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FD0-40EE-A3A6-B6DAEF0BBC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'Sheet1 (2)'!$K$30:$K$35</c:f>
              <c:strCache>
                <c:ptCount val="6"/>
                <c:pt idx="0">
                  <c:v>GEAR COUNTER</c:v>
                </c:pt>
                <c:pt idx="1">
                  <c:v>GEAR C2 -K 55</c:v>
                </c:pt>
                <c:pt idx="2">
                  <c:v>GEAR -C4 -K 55</c:v>
                </c:pt>
                <c:pt idx="3">
                  <c:v>GEAR FINAL KWP</c:v>
                </c:pt>
                <c:pt idx="4">
                  <c:v>GEAR - M3 K55</c:v>
                </c:pt>
                <c:pt idx="5">
                  <c:v>GEAR PKS -K 55</c:v>
                </c:pt>
              </c:strCache>
            </c:strRef>
          </c:cat>
          <c:val>
            <c:numRef>
              <c:f>'Sheet1 (2)'!$M$30:$M$35</c:f>
              <c:numCache>
                <c:formatCode>0.0%</c:formatCode>
                <c:ptCount val="6"/>
                <c:pt idx="0">
                  <c:v>0.28862608983213334</c:v>
                </c:pt>
                <c:pt idx="1">
                  <c:v>0.17778910099089151</c:v>
                </c:pt>
                <c:pt idx="2">
                  <c:v>0.16918870055706517</c:v>
                </c:pt>
                <c:pt idx="3">
                  <c:v>0.15781090411237897</c:v>
                </c:pt>
                <c:pt idx="4">
                  <c:v>0.15209607916844414</c:v>
                </c:pt>
                <c:pt idx="5">
                  <c:v>5.4489125339086925E-2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FD0-40EE-A3A6-B6DAEF0BBC4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7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7268462559906397E-3"/>
          <c:y val="0.833179471261695"/>
          <c:w val="0.99827315374400938"/>
          <c:h val="0.150741502646181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u="sng"/>
              <a:t>FACE R/O</a:t>
            </a:r>
          </a:p>
        </c:rich>
      </c:tx>
      <c:layout>
        <c:manualLayout>
          <c:xMode val="edge"/>
          <c:yMode val="edge"/>
          <c:x val="0.42184635734918347"/>
          <c:y val="3.91931760668567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'SECTION WISE %'!$W$3</c:f>
              <c:strCache>
                <c:ptCount val="1"/>
                <c:pt idx="0">
                  <c:v>FACE R/O 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'SECTION WISE %'!$W$4:$W$13</c:f>
              <c:numCache>
                <c:formatCode>0.000</c:formatCode>
                <c:ptCount val="10"/>
                <c:pt idx="0">
                  <c:v>0.03</c:v>
                </c:pt>
                <c:pt idx="1">
                  <c:v>0.03</c:v>
                </c:pt>
                <c:pt idx="2">
                  <c:v>0.03</c:v>
                </c:pt>
                <c:pt idx="3">
                  <c:v>0.03</c:v>
                </c:pt>
                <c:pt idx="4">
                  <c:v>0.03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A4-434D-B681-A95FC2BD0166}"/>
            </c:ext>
          </c:extLst>
        </c:ser>
        <c:ser>
          <c:idx val="1"/>
          <c:order val="1"/>
          <c:tx>
            <c:strRef>
              <c:f>'SECTION WISE %'!$X$3</c:f>
              <c:strCache>
                <c:ptCount val="1"/>
                <c:pt idx="0">
                  <c:v>FACE R/O 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'SECTION WISE %'!$X$4:$X$13</c:f>
              <c:numCache>
                <c:formatCode>General</c:formatCode>
                <c:ptCount val="10"/>
                <c:pt idx="0">
                  <c:v>0.06</c:v>
                </c:pt>
                <c:pt idx="1">
                  <c:v>7.1999999999999995E-2</c:v>
                </c:pt>
                <c:pt idx="2">
                  <c:v>8.5999999999999993E-2</c:v>
                </c:pt>
                <c:pt idx="3">
                  <c:v>7.1999999999999995E-2</c:v>
                </c:pt>
                <c:pt idx="4">
                  <c:v>6.8000000000000005E-2</c:v>
                </c:pt>
                <c:pt idx="5">
                  <c:v>0.08</c:v>
                </c:pt>
                <c:pt idx="6">
                  <c:v>6.2E-2</c:v>
                </c:pt>
                <c:pt idx="7">
                  <c:v>7.2999999999999995E-2</c:v>
                </c:pt>
                <c:pt idx="8">
                  <c:v>6.5000000000000002E-2</c:v>
                </c:pt>
                <c:pt idx="9">
                  <c:v>6.2E-2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A4-434D-B681-A95FC2BD01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447824"/>
        <c:axId val="611448152"/>
      </c:lineChart>
      <c:catAx>
        <c:axId val="611447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8152"/>
        <c:crosses val="autoZero"/>
        <c:auto val="1"/>
        <c:lblAlgn val="ctr"/>
        <c:lblOffset val="100"/>
        <c:noMultiLvlLbl val="0"/>
      </c:catAx>
      <c:valAx>
        <c:axId val="61144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PARALLELISM DATA AFTER TURNING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23325938525267"/>
          <c:y val="0.17862987445839351"/>
          <c:w val="0.72574434581194047"/>
          <c:h val="0.63989556715920448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Sheet1!$B$4:$B$33</c:f>
              <c:numCache>
                <c:formatCode>0.000</c:formatCode>
                <c:ptCount val="30"/>
                <c:pt idx="0">
                  <c:v>0.03</c:v>
                </c:pt>
                <c:pt idx="1">
                  <c:v>1.7999999999999999E-2</c:v>
                </c:pt>
                <c:pt idx="2">
                  <c:v>1.6E-2</c:v>
                </c:pt>
                <c:pt idx="3">
                  <c:v>0.01</c:v>
                </c:pt>
                <c:pt idx="4">
                  <c:v>2.8000000000000001E-2</c:v>
                </c:pt>
                <c:pt idx="5">
                  <c:v>1.7999999999999999E-2</c:v>
                </c:pt>
                <c:pt idx="6">
                  <c:v>2.5999999999999999E-2</c:v>
                </c:pt>
                <c:pt idx="7">
                  <c:v>1.4999999999999999E-2</c:v>
                </c:pt>
                <c:pt idx="8">
                  <c:v>2.4E-2</c:v>
                </c:pt>
                <c:pt idx="9">
                  <c:v>3.4000000000000002E-2</c:v>
                </c:pt>
                <c:pt idx="10">
                  <c:v>3.7999999999999999E-2</c:v>
                </c:pt>
                <c:pt idx="11">
                  <c:v>1.9E-2</c:v>
                </c:pt>
                <c:pt idx="12">
                  <c:v>2.4E-2</c:v>
                </c:pt>
                <c:pt idx="13">
                  <c:v>1.7999999999999999E-2</c:v>
                </c:pt>
                <c:pt idx="14">
                  <c:v>2.5000000000000001E-2</c:v>
                </c:pt>
                <c:pt idx="15">
                  <c:v>1.4E-2</c:v>
                </c:pt>
                <c:pt idx="16">
                  <c:v>3.5000000000000003E-2</c:v>
                </c:pt>
                <c:pt idx="17">
                  <c:v>0.02</c:v>
                </c:pt>
                <c:pt idx="18">
                  <c:v>1.7999999999999999E-2</c:v>
                </c:pt>
                <c:pt idx="19">
                  <c:v>3.7999999999999999E-2</c:v>
                </c:pt>
                <c:pt idx="20">
                  <c:v>2.4E-2</c:v>
                </c:pt>
                <c:pt idx="21">
                  <c:v>0.03</c:v>
                </c:pt>
                <c:pt idx="22">
                  <c:v>1.4E-2</c:v>
                </c:pt>
                <c:pt idx="23">
                  <c:v>2.8000000000000001E-2</c:v>
                </c:pt>
                <c:pt idx="24">
                  <c:v>2.7E-2</c:v>
                </c:pt>
                <c:pt idx="25">
                  <c:v>1.7999999999999999E-2</c:v>
                </c:pt>
                <c:pt idx="26">
                  <c:v>2.1999999999999999E-2</c:v>
                </c:pt>
                <c:pt idx="27">
                  <c:v>1.9E-2</c:v>
                </c:pt>
                <c:pt idx="28">
                  <c:v>2.7E-2</c:v>
                </c:pt>
                <c:pt idx="29">
                  <c:v>3.4000000000000002E-2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40-4EA4-8FA9-9DDCC8BAF95C}"/>
            </c:ext>
          </c:extLst>
        </c:ser>
        <c:ser>
          <c:idx val="1"/>
          <c:order val="1"/>
          <c:tx>
            <c:v>TARGET</c:v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Sheet1!$C$4:$C$33</c:f>
              <c:numCache>
                <c:formatCode>General</c:formatCode>
                <c:ptCount val="3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40-4EA4-8FA9-9DDCC8BAF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78287"/>
        <c:axId val="13626015"/>
      </c:lineChart>
      <c:catAx>
        <c:axId val="183782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 OF PARTS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26015"/>
        <c:crosses val="autoZero"/>
        <c:auto val="1"/>
        <c:lblAlgn val="ctr"/>
        <c:lblOffset val="100"/>
        <c:noMultiLvlLbl val="0"/>
      </c:catAx>
      <c:valAx>
        <c:axId val="1362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 MM</a:t>
                </a:r>
              </a:p>
            </c:rich>
          </c:tx>
          <c:layout>
            <c:manualLayout>
              <c:xMode val="edge"/>
              <c:yMode val="edge"/>
              <c:x val="1.8921697287839017E-3"/>
              <c:y val="0.436184669957306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98492617027865"/>
          <c:y val="0.12599398677924675"/>
          <c:w val="0.39299968339801539"/>
          <c:h val="9.04048855682701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PARALLISM IN TURNING</a:t>
            </a:r>
          </a:p>
        </c:rich>
      </c:tx>
      <c:layout>
        <c:manualLayout>
          <c:xMode val="edge"/>
          <c:yMode val="edge"/>
          <c:x val="0.26012406946804673"/>
          <c:y val="1.388888888888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81356094430765"/>
          <c:y val="0.21430628463108778"/>
          <c:w val="0.78956528996353958"/>
          <c:h val="0.58012284922717994"/>
        </c:manualLayout>
      </c:layout>
      <c:lineChart>
        <c:grouping val="standard"/>
        <c:varyColors val="0"/>
        <c:ser>
          <c:idx val="0"/>
          <c:order val="0"/>
          <c:tx>
            <c:strRef>
              <c:f>'TURNING 1 AND 2'!$H$12</c:f>
              <c:strCache>
                <c:ptCount val="1"/>
                <c:pt idx="0">
                  <c:v>BEFORE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'TURNING 1 AND 2'!$H$13:$H$42</c:f>
              <c:numCache>
                <c:formatCode>General</c:formatCode>
                <c:ptCount val="30"/>
                <c:pt idx="0">
                  <c:v>0.03</c:v>
                </c:pt>
                <c:pt idx="1">
                  <c:v>1.7999999999999999E-2</c:v>
                </c:pt>
                <c:pt idx="2">
                  <c:v>1.6E-2</c:v>
                </c:pt>
                <c:pt idx="3">
                  <c:v>0.01</c:v>
                </c:pt>
                <c:pt idx="4">
                  <c:v>2.8000000000000001E-2</c:v>
                </c:pt>
                <c:pt idx="5">
                  <c:v>1.7999999999999999E-2</c:v>
                </c:pt>
                <c:pt idx="6">
                  <c:v>2.5999999999999999E-2</c:v>
                </c:pt>
                <c:pt idx="7">
                  <c:v>1.4999999999999999E-2</c:v>
                </c:pt>
                <c:pt idx="8">
                  <c:v>2.4E-2</c:v>
                </c:pt>
                <c:pt idx="9">
                  <c:v>3.4000000000000002E-2</c:v>
                </c:pt>
                <c:pt idx="10">
                  <c:v>3.7999999999999999E-2</c:v>
                </c:pt>
                <c:pt idx="11">
                  <c:v>1.9E-2</c:v>
                </c:pt>
                <c:pt idx="12">
                  <c:v>2.4E-2</c:v>
                </c:pt>
                <c:pt idx="13">
                  <c:v>1.7999999999999999E-2</c:v>
                </c:pt>
                <c:pt idx="14">
                  <c:v>2.5000000000000001E-2</c:v>
                </c:pt>
                <c:pt idx="15">
                  <c:v>1.4E-2</c:v>
                </c:pt>
                <c:pt idx="16">
                  <c:v>3.5000000000000003E-2</c:v>
                </c:pt>
                <c:pt idx="17">
                  <c:v>0.02</c:v>
                </c:pt>
                <c:pt idx="18">
                  <c:v>1.7999999999999999E-2</c:v>
                </c:pt>
                <c:pt idx="19">
                  <c:v>3.7999999999999999E-2</c:v>
                </c:pt>
                <c:pt idx="20">
                  <c:v>2.4E-2</c:v>
                </c:pt>
                <c:pt idx="21">
                  <c:v>0.03</c:v>
                </c:pt>
                <c:pt idx="22">
                  <c:v>1.4E-2</c:v>
                </c:pt>
                <c:pt idx="23">
                  <c:v>2.8000000000000001E-2</c:v>
                </c:pt>
                <c:pt idx="24">
                  <c:v>2.7E-2</c:v>
                </c:pt>
                <c:pt idx="25">
                  <c:v>1.7999999999999999E-2</c:v>
                </c:pt>
                <c:pt idx="26">
                  <c:v>2.1999999999999999E-2</c:v>
                </c:pt>
                <c:pt idx="27">
                  <c:v>1.9E-2</c:v>
                </c:pt>
                <c:pt idx="28">
                  <c:v>2.7E-2</c:v>
                </c:pt>
                <c:pt idx="29">
                  <c:v>3.4000000000000002E-2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60-47C1-9E26-CD9564CFF079}"/>
            </c:ext>
          </c:extLst>
        </c:ser>
        <c:ser>
          <c:idx val="1"/>
          <c:order val="1"/>
          <c:tx>
            <c:strRef>
              <c:f>'TURNING 1 AND 2'!$I$12</c:f>
              <c:strCache>
                <c:ptCount val="1"/>
                <c:pt idx="0">
                  <c:v>SPEC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'TURNING 1 AND 2'!$I$13:$I$42</c:f>
              <c:numCache>
                <c:formatCode>General</c:formatCode>
                <c:ptCount val="3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0.02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0.02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60-47C1-9E26-CD9564CFF079}"/>
            </c:ext>
          </c:extLst>
        </c:ser>
        <c:ser>
          <c:idx val="2"/>
          <c:order val="2"/>
          <c:tx>
            <c:strRef>
              <c:f>'TURNING 1 AND 2'!$J$12</c:f>
              <c:strCache>
                <c:ptCount val="1"/>
                <c:pt idx="0">
                  <c:v>AFTER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'TURNING 1 AND 2'!$J$13:$J$42</c:f>
              <c:numCache>
                <c:formatCode>General</c:formatCode>
                <c:ptCount val="30"/>
                <c:pt idx="0">
                  <c:v>1.4999999999999999E-2</c:v>
                </c:pt>
                <c:pt idx="1">
                  <c:v>1.6E-2</c:v>
                </c:pt>
                <c:pt idx="2">
                  <c:v>1.6E-2</c:v>
                </c:pt>
                <c:pt idx="3">
                  <c:v>1.4E-2</c:v>
                </c:pt>
                <c:pt idx="4" formatCode="0.000">
                  <c:v>1.2E-2</c:v>
                </c:pt>
                <c:pt idx="5">
                  <c:v>1.2E-2</c:v>
                </c:pt>
                <c:pt idx="6">
                  <c:v>0.01</c:v>
                </c:pt>
                <c:pt idx="7">
                  <c:v>1.2999999999999999E-2</c:v>
                </c:pt>
                <c:pt idx="8">
                  <c:v>1.4E-2</c:v>
                </c:pt>
                <c:pt idx="9">
                  <c:v>0.01</c:v>
                </c:pt>
                <c:pt idx="10">
                  <c:v>1.2999999999999999E-2</c:v>
                </c:pt>
                <c:pt idx="11">
                  <c:v>1.2E-2</c:v>
                </c:pt>
                <c:pt idx="12">
                  <c:v>1.2E-2</c:v>
                </c:pt>
                <c:pt idx="13">
                  <c:v>0.01</c:v>
                </c:pt>
                <c:pt idx="14">
                  <c:v>1.2E-2</c:v>
                </c:pt>
                <c:pt idx="15">
                  <c:v>0.01</c:v>
                </c:pt>
                <c:pt idx="16">
                  <c:v>1.2999999999999999E-2</c:v>
                </c:pt>
                <c:pt idx="17">
                  <c:v>1.2E-2</c:v>
                </c:pt>
                <c:pt idx="18">
                  <c:v>1.2999999999999999E-2</c:v>
                </c:pt>
                <c:pt idx="19">
                  <c:v>1.2E-2</c:v>
                </c:pt>
                <c:pt idx="20">
                  <c:v>0.01</c:v>
                </c:pt>
                <c:pt idx="21">
                  <c:v>1.0999999999999999E-2</c:v>
                </c:pt>
                <c:pt idx="22">
                  <c:v>1.2E-2</c:v>
                </c:pt>
                <c:pt idx="23">
                  <c:v>0.01</c:v>
                </c:pt>
                <c:pt idx="24">
                  <c:v>0.01</c:v>
                </c:pt>
                <c:pt idx="25">
                  <c:v>1.2999999999999999E-2</c:v>
                </c:pt>
                <c:pt idx="26">
                  <c:v>1.2E-2</c:v>
                </c:pt>
                <c:pt idx="27">
                  <c:v>0.01</c:v>
                </c:pt>
                <c:pt idx="28">
                  <c:v>0.01</c:v>
                </c:pt>
                <c:pt idx="29">
                  <c:v>0.01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60-47C1-9E26-CD9564CFF0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7062959"/>
        <c:axId val="13633087"/>
      </c:lineChart>
      <c:catAx>
        <c:axId val="1977062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NIMBERS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3087"/>
        <c:crosses val="autoZero"/>
        <c:auto val="1"/>
        <c:lblAlgn val="ctr"/>
        <c:lblOffset val="100"/>
        <c:noMultiLvlLbl val="0"/>
      </c:catAx>
      <c:valAx>
        <c:axId val="1363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IN 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706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7356174596348488"/>
          <c:y val="0.12078703703703704"/>
          <c:w val="0.49523533775787254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FACE</a:t>
            </a:r>
            <a:r>
              <a:rPr lang="en-US" sz="2000" b="1" baseline="0" dirty="0"/>
              <a:t> RUNOUT AFTER BROACHING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33315616776174"/>
          <c:y val="0.21743110236220473"/>
          <c:w val="0.73227650445601133"/>
          <c:h val="0.5686880285797609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57150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val>
            <c:numRef>
              <c:f>Sheet1!$D$4:$D$33</c:f>
              <c:numCache>
                <c:formatCode>0.000</c:formatCode>
                <c:ptCount val="30"/>
                <c:pt idx="0">
                  <c:v>0.05</c:v>
                </c:pt>
                <c:pt idx="1">
                  <c:v>2.8000000000000001E-2</c:v>
                </c:pt>
                <c:pt idx="2">
                  <c:v>0.03</c:v>
                </c:pt>
                <c:pt idx="3">
                  <c:v>2.1999999999999999E-2</c:v>
                </c:pt>
                <c:pt idx="4">
                  <c:v>4.3999999999999997E-2</c:v>
                </c:pt>
                <c:pt idx="5">
                  <c:v>3.4000000000000002E-2</c:v>
                </c:pt>
                <c:pt idx="6">
                  <c:v>0.04</c:v>
                </c:pt>
                <c:pt idx="7">
                  <c:v>0.03</c:v>
                </c:pt>
                <c:pt idx="8">
                  <c:v>3.7999999999999999E-2</c:v>
                </c:pt>
                <c:pt idx="9">
                  <c:v>5.6000000000000001E-2</c:v>
                </c:pt>
                <c:pt idx="10">
                  <c:v>5.1999999999999998E-2</c:v>
                </c:pt>
                <c:pt idx="11">
                  <c:v>0.03</c:v>
                </c:pt>
                <c:pt idx="12">
                  <c:v>4.3999999999999997E-2</c:v>
                </c:pt>
                <c:pt idx="13">
                  <c:v>0.03</c:v>
                </c:pt>
                <c:pt idx="14">
                  <c:v>4.5999999999999999E-2</c:v>
                </c:pt>
                <c:pt idx="15">
                  <c:v>0.03</c:v>
                </c:pt>
                <c:pt idx="16">
                  <c:v>0.05</c:v>
                </c:pt>
                <c:pt idx="17">
                  <c:v>3.2000000000000001E-2</c:v>
                </c:pt>
                <c:pt idx="18">
                  <c:v>3.4000000000000002E-2</c:v>
                </c:pt>
                <c:pt idx="19">
                  <c:v>8.4000000000000005E-2</c:v>
                </c:pt>
                <c:pt idx="20">
                  <c:v>4.3999999999999997E-2</c:v>
                </c:pt>
                <c:pt idx="21">
                  <c:v>5.8000000000000003E-2</c:v>
                </c:pt>
                <c:pt idx="22">
                  <c:v>0.03</c:v>
                </c:pt>
                <c:pt idx="23">
                  <c:v>5.6000000000000001E-2</c:v>
                </c:pt>
                <c:pt idx="24">
                  <c:v>5.8000000000000003E-2</c:v>
                </c:pt>
                <c:pt idx="25">
                  <c:v>3.7999999999999999E-2</c:v>
                </c:pt>
                <c:pt idx="26">
                  <c:v>0.04</c:v>
                </c:pt>
                <c:pt idx="27">
                  <c:v>3.7999999999999999E-2</c:v>
                </c:pt>
                <c:pt idx="28">
                  <c:v>4.4999999999999998E-2</c:v>
                </c:pt>
                <c:pt idx="29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BE-415F-8C2D-8F35DD656566}"/>
            </c:ext>
          </c:extLst>
        </c:ser>
        <c:ser>
          <c:idx val="1"/>
          <c:order val="1"/>
          <c:tx>
            <c:v>TARGET</c:v>
          </c:tx>
          <c:spPr>
            <a:ln w="571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Sheet1!$E$4:$E$33</c:f>
              <c:numCache>
                <c:formatCode>0.000</c:formatCode>
                <c:ptCount val="30"/>
                <c:pt idx="0">
                  <c:v>0.03</c:v>
                </c:pt>
                <c:pt idx="1">
                  <c:v>0.03</c:v>
                </c:pt>
                <c:pt idx="2">
                  <c:v>0.03</c:v>
                </c:pt>
                <c:pt idx="3">
                  <c:v>0.03</c:v>
                </c:pt>
                <c:pt idx="4">
                  <c:v>0.03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0.03</c:v>
                </c:pt>
                <c:pt idx="9">
                  <c:v>0.03</c:v>
                </c:pt>
                <c:pt idx="10">
                  <c:v>0.03</c:v>
                </c:pt>
                <c:pt idx="11">
                  <c:v>0.03</c:v>
                </c:pt>
                <c:pt idx="12">
                  <c:v>0.03</c:v>
                </c:pt>
                <c:pt idx="13">
                  <c:v>0.03</c:v>
                </c:pt>
                <c:pt idx="14">
                  <c:v>0.03</c:v>
                </c:pt>
                <c:pt idx="15">
                  <c:v>0.03</c:v>
                </c:pt>
                <c:pt idx="16">
                  <c:v>0.03</c:v>
                </c:pt>
                <c:pt idx="17">
                  <c:v>0.03</c:v>
                </c:pt>
                <c:pt idx="18">
                  <c:v>0.03</c:v>
                </c:pt>
                <c:pt idx="19">
                  <c:v>0.03</c:v>
                </c:pt>
                <c:pt idx="20">
                  <c:v>0.03</c:v>
                </c:pt>
                <c:pt idx="21">
                  <c:v>0.03</c:v>
                </c:pt>
                <c:pt idx="22">
                  <c:v>0.03</c:v>
                </c:pt>
                <c:pt idx="23">
                  <c:v>0.03</c:v>
                </c:pt>
                <c:pt idx="24">
                  <c:v>0.03</c:v>
                </c:pt>
                <c:pt idx="25">
                  <c:v>0.03</c:v>
                </c:pt>
                <c:pt idx="26">
                  <c:v>0.03</c:v>
                </c:pt>
                <c:pt idx="27">
                  <c:v>0.03</c:v>
                </c:pt>
                <c:pt idx="28">
                  <c:v>0.03</c:v>
                </c:pt>
                <c:pt idx="29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BE-415F-8C2D-8F35DD656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78287"/>
        <c:axId val="13626015"/>
      </c:lineChart>
      <c:catAx>
        <c:axId val="183782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dirty="0"/>
                  <a:t>NO OF PARTS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26015"/>
        <c:crosses val="autoZero"/>
        <c:auto val="1"/>
        <c:lblAlgn val="ctr"/>
        <c:lblOffset val="100"/>
        <c:noMultiLvlLbl val="0"/>
      </c:catAx>
      <c:valAx>
        <c:axId val="1362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IN MM</a:t>
                </a:r>
              </a:p>
            </c:rich>
          </c:tx>
          <c:layout>
            <c:manualLayout>
              <c:xMode val="edge"/>
              <c:yMode val="edge"/>
              <c:x val="2.5957727497931768E-4"/>
              <c:y val="0.43312171781192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8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39478529824841"/>
          <c:y val="0.12124803242836646"/>
          <c:w val="0.34567660824773977"/>
          <c:h val="9.06806753123737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GEAR</a:t>
            </a:r>
            <a:r>
              <a:rPr lang="en-US" sz="2000" b="1" baseline="0" dirty="0"/>
              <a:t> COUNTER SOZAI HARDNESS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66945361857675"/>
          <c:y val="0.11957142145810724"/>
          <c:w val="0.87074230083359194"/>
          <c:h val="0.70943812558205377"/>
        </c:manualLayout>
      </c:layout>
      <c:lineChart>
        <c:grouping val="standard"/>
        <c:varyColors val="0"/>
        <c:ser>
          <c:idx val="0"/>
          <c:order val="0"/>
          <c:tx>
            <c:v>ACTUAL</c:v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4948476695592992E-2"/>
                  <c:y val="3.22401504495416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323-43F4-B4E8-D8619847BEDC}"/>
                </c:ext>
              </c:extLst>
            </c:dLbl>
            <c:dLbl>
              <c:idx val="2"/>
              <c:layout>
                <c:manualLayout>
                  <c:x val="-2.7408365082942414E-2"/>
                  <c:y val="-2.85119624476274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323-43F4-B4E8-D8619847BEDC}"/>
                </c:ext>
              </c:extLst>
            </c:dLbl>
            <c:dLbl>
              <c:idx val="3"/>
              <c:layout>
                <c:manualLayout>
                  <c:x val="-1.83602311477617E-2"/>
                  <c:y val="3.22401504495417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23-43F4-B4E8-D8619847BEDC}"/>
                </c:ext>
              </c:extLst>
            </c:dLbl>
            <c:dLbl>
              <c:idx val="8"/>
              <c:layout>
                <c:manualLayout>
                  <c:x val="-3.9472543663183389E-2"/>
                  <c:y val="2.11943117409655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323-43F4-B4E8-D8619847BEDC}"/>
                </c:ext>
              </c:extLst>
            </c:dLbl>
            <c:dLbl>
              <c:idx val="10"/>
              <c:layout>
                <c:manualLayout>
                  <c:x val="-3.7964521340653215E-2"/>
                  <c:y val="1.56713923866773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323-43F4-B4E8-D8619847BEDC}"/>
                </c:ext>
              </c:extLst>
            </c:dLbl>
            <c:dLbl>
              <c:idx val="12"/>
              <c:layout>
                <c:manualLayout>
                  <c:x val="-3.6456499018123104E-2"/>
                  <c:y val="1.56713923866773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323-43F4-B4E8-D8619847BEDC}"/>
                </c:ext>
              </c:extLst>
            </c:dLbl>
            <c:dLbl>
              <c:idx val="15"/>
              <c:layout>
                <c:manualLayout>
                  <c:x val="-5.4552766888484594E-2"/>
                  <c:y val="2.39557714181095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323-43F4-B4E8-D8619847BEDC}"/>
                </c:ext>
              </c:extLst>
            </c:dLbl>
            <c:dLbl>
              <c:idx val="16"/>
              <c:layout>
                <c:manualLayout>
                  <c:x val="-3.0424409728002644E-2"/>
                  <c:y val="1.01484730323893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323-43F4-B4E8-D8619847BEDC}"/>
                </c:ext>
              </c:extLst>
            </c:dLbl>
            <c:dLbl>
              <c:idx val="18"/>
              <c:layout>
                <c:manualLayout>
                  <c:x val="-3.6456499018123104E-2"/>
                  <c:y val="2.94786907723976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323-43F4-B4E8-D8619847BEDC}"/>
                </c:ext>
              </c:extLst>
            </c:dLbl>
            <c:dLbl>
              <c:idx val="20"/>
              <c:layout>
                <c:manualLayout>
                  <c:x val="-3.3440454373062985E-2"/>
                  <c:y val="1.56713923866773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323-43F4-B4E8-D8619847BEDC}"/>
                </c:ext>
              </c:extLst>
            </c:dLbl>
            <c:dLbl>
              <c:idx val="22"/>
              <c:layout>
                <c:manualLayout>
                  <c:x val="-3.9472543663183333E-2"/>
                  <c:y val="1.84328520638214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323-43F4-B4E8-D8619847BEDC}"/>
                </c:ext>
              </c:extLst>
            </c:dLbl>
            <c:dLbl>
              <c:idx val="24"/>
              <c:layout>
                <c:manualLayout>
                  <c:x val="-3.0424409728002755E-2"/>
                  <c:y val="2.395577141810956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323-43F4-B4E8-D8619847BEDC}"/>
                </c:ext>
              </c:extLst>
            </c:dLbl>
            <c:dLbl>
              <c:idx val="26"/>
              <c:layout>
                <c:manualLayout>
                  <c:x val="-3.6456499018123104E-2"/>
                  <c:y val="4.32859891581179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323-43F4-B4E8-D8619847BEDC}"/>
                </c:ext>
              </c:extLst>
            </c:dLbl>
            <c:dLbl>
              <c:idx val="28"/>
              <c:layout>
                <c:manualLayout>
                  <c:x val="-3.3440454373062985E-2"/>
                  <c:y val="2.11943117409654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323-43F4-B4E8-D8619847BE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'HARDNES GEAR COUNTER'!$B$3:$B$32</c:f>
              <c:numCache>
                <c:formatCode>0.00</c:formatCode>
                <c:ptCount val="30"/>
                <c:pt idx="0">
                  <c:v>85.8</c:v>
                </c:pt>
                <c:pt idx="1">
                  <c:v>86.1</c:v>
                </c:pt>
                <c:pt idx="2">
                  <c:v>86.4</c:v>
                </c:pt>
                <c:pt idx="3">
                  <c:v>86.9</c:v>
                </c:pt>
                <c:pt idx="4">
                  <c:v>86.8</c:v>
                </c:pt>
                <c:pt idx="5">
                  <c:v>87.6</c:v>
                </c:pt>
                <c:pt idx="6">
                  <c:v>85.9</c:v>
                </c:pt>
                <c:pt idx="7">
                  <c:v>87</c:v>
                </c:pt>
                <c:pt idx="8">
                  <c:v>87</c:v>
                </c:pt>
                <c:pt idx="9">
                  <c:v>86.8</c:v>
                </c:pt>
                <c:pt idx="10">
                  <c:v>86.4</c:v>
                </c:pt>
                <c:pt idx="11">
                  <c:v>86.2</c:v>
                </c:pt>
                <c:pt idx="12">
                  <c:v>86.7</c:v>
                </c:pt>
                <c:pt idx="13">
                  <c:v>86.3</c:v>
                </c:pt>
                <c:pt idx="14">
                  <c:v>85</c:v>
                </c:pt>
                <c:pt idx="15">
                  <c:v>85.7</c:v>
                </c:pt>
                <c:pt idx="16">
                  <c:v>85.6</c:v>
                </c:pt>
                <c:pt idx="17">
                  <c:v>86.3</c:v>
                </c:pt>
                <c:pt idx="18">
                  <c:v>86.2</c:v>
                </c:pt>
                <c:pt idx="19">
                  <c:v>85.1</c:v>
                </c:pt>
                <c:pt idx="20">
                  <c:v>85.5</c:v>
                </c:pt>
                <c:pt idx="21">
                  <c:v>85.8</c:v>
                </c:pt>
                <c:pt idx="22">
                  <c:v>85.6</c:v>
                </c:pt>
                <c:pt idx="23">
                  <c:v>86.1</c:v>
                </c:pt>
                <c:pt idx="24">
                  <c:v>86.2</c:v>
                </c:pt>
                <c:pt idx="25">
                  <c:v>85.9</c:v>
                </c:pt>
                <c:pt idx="26">
                  <c:v>86.7</c:v>
                </c:pt>
                <c:pt idx="27">
                  <c:v>85.7</c:v>
                </c:pt>
                <c:pt idx="28">
                  <c:v>85.8</c:v>
                </c:pt>
                <c:pt idx="29">
                  <c:v>86.2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D9-4AA7-A77E-DDC88D3AAC5D}"/>
            </c:ext>
          </c:extLst>
        </c:ser>
        <c:ser>
          <c:idx val="1"/>
          <c:order val="1"/>
          <c:tx>
            <c:v>MIN</c:v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'HARDNES GEAR COUNTER'!$C$3:$C$32</c:f>
              <c:numCache>
                <c:formatCode>General</c:formatCode>
                <c:ptCount val="30"/>
                <c:pt idx="0">
                  <c:v>80</c:v>
                </c:pt>
                <c:pt idx="1">
                  <c:v>80</c:v>
                </c:pt>
                <c:pt idx="2">
                  <c:v>80</c:v>
                </c:pt>
                <c:pt idx="3">
                  <c:v>80</c:v>
                </c:pt>
                <c:pt idx="4">
                  <c:v>80</c:v>
                </c:pt>
                <c:pt idx="5">
                  <c:v>80</c:v>
                </c:pt>
                <c:pt idx="6">
                  <c:v>80</c:v>
                </c:pt>
                <c:pt idx="7">
                  <c:v>80</c:v>
                </c:pt>
                <c:pt idx="8">
                  <c:v>80</c:v>
                </c:pt>
                <c:pt idx="9">
                  <c:v>80</c:v>
                </c:pt>
                <c:pt idx="10">
                  <c:v>80</c:v>
                </c:pt>
                <c:pt idx="11">
                  <c:v>80</c:v>
                </c:pt>
                <c:pt idx="12">
                  <c:v>80</c:v>
                </c:pt>
                <c:pt idx="13">
                  <c:v>80</c:v>
                </c:pt>
                <c:pt idx="14">
                  <c:v>80</c:v>
                </c:pt>
                <c:pt idx="15">
                  <c:v>80</c:v>
                </c:pt>
                <c:pt idx="16">
                  <c:v>80</c:v>
                </c:pt>
                <c:pt idx="17">
                  <c:v>80</c:v>
                </c:pt>
                <c:pt idx="18">
                  <c:v>80</c:v>
                </c:pt>
                <c:pt idx="19">
                  <c:v>80</c:v>
                </c:pt>
                <c:pt idx="20">
                  <c:v>80</c:v>
                </c:pt>
                <c:pt idx="21">
                  <c:v>80</c:v>
                </c:pt>
                <c:pt idx="22">
                  <c:v>80</c:v>
                </c:pt>
                <c:pt idx="23">
                  <c:v>80</c:v>
                </c:pt>
                <c:pt idx="24">
                  <c:v>80</c:v>
                </c:pt>
                <c:pt idx="25">
                  <c:v>80</c:v>
                </c:pt>
                <c:pt idx="26">
                  <c:v>80</c:v>
                </c:pt>
                <c:pt idx="27">
                  <c:v>80</c:v>
                </c:pt>
                <c:pt idx="28">
                  <c:v>80</c:v>
                </c:pt>
                <c:pt idx="29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D9-4AA7-A77E-DDC88D3AAC5D}"/>
            </c:ext>
          </c:extLst>
        </c:ser>
        <c:ser>
          <c:idx val="2"/>
          <c:order val="2"/>
          <c:tx>
            <c:v>MAX</c:v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'HARDNES GEAR COUNTER'!$D$3:$D$32</c:f>
              <c:numCache>
                <c:formatCode>General</c:formatCode>
                <c:ptCount val="30"/>
                <c:pt idx="0">
                  <c:v>95</c:v>
                </c:pt>
                <c:pt idx="1">
                  <c:v>95</c:v>
                </c:pt>
                <c:pt idx="2">
                  <c:v>95</c:v>
                </c:pt>
                <c:pt idx="3">
                  <c:v>95</c:v>
                </c:pt>
                <c:pt idx="4">
                  <c:v>95</c:v>
                </c:pt>
                <c:pt idx="5">
                  <c:v>95</c:v>
                </c:pt>
                <c:pt idx="6">
                  <c:v>95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95</c:v>
                </c:pt>
                <c:pt idx="11">
                  <c:v>95</c:v>
                </c:pt>
                <c:pt idx="12">
                  <c:v>95</c:v>
                </c:pt>
                <c:pt idx="13">
                  <c:v>95</c:v>
                </c:pt>
                <c:pt idx="14">
                  <c:v>95</c:v>
                </c:pt>
                <c:pt idx="15">
                  <c:v>95</c:v>
                </c:pt>
                <c:pt idx="16">
                  <c:v>95</c:v>
                </c:pt>
                <c:pt idx="17">
                  <c:v>95</c:v>
                </c:pt>
                <c:pt idx="18">
                  <c:v>95</c:v>
                </c:pt>
                <c:pt idx="19">
                  <c:v>95</c:v>
                </c:pt>
                <c:pt idx="20">
                  <c:v>95</c:v>
                </c:pt>
                <c:pt idx="21">
                  <c:v>95</c:v>
                </c:pt>
                <c:pt idx="22">
                  <c:v>95</c:v>
                </c:pt>
                <c:pt idx="23">
                  <c:v>95</c:v>
                </c:pt>
                <c:pt idx="24">
                  <c:v>95</c:v>
                </c:pt>
                <c:pt idx="25">
                  <c:v>95</c:v>
                </c:pt>
                <c:pt idx="26">
                  <c:v>95</c:v>
                </c:pt>
                <c:pt idx="27">
                  <c:v>95</c:v>
                </c:pt>
                <c:pt idx="28">
                  <c:v>95</c:v>
                </c:pt>
                <c:pt idx="29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D9-4AA7-A77E-DDC88D3AAC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36596127"/>
        <c:axId val="155738943"/>
      </c:lineChart>
      <c:catAx>
        <c:axId val="19365961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 NUMBERS</a:t>
                </a:r>
              </a:p>
            </c:rich>
          </c:tx>
          <c:layout>
            <c:manualLayout>
              <c:xMode val="edge"/>
              <c:yMode val="edge"/>
              <c:x val="0.47879969972544489"/>
              <c:y val="0.92501658506589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38943"/>
        <c:crosses val="autoZero"/>
        <c:auto val="1"/>
        <c:lblAlgn val="ctr"/>
        <c:lblOffset val="100"/>
        <c:noMultiLvlLbl val="0"/>
      </c:catAx>
      <c:valAx>
        <c:axId val="155738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IN HRB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6596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58079615048119"/>
          <c:y val="0.11631889763779524"/>
          <c:w val="0.4483838582677166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PCD R/O AFTER KAIZEN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013648293963255"/>
          <c:y val="0.22222222222222221"/>
          <c:w val="0.75114103484534178"/>
          <c:h val="0.63091025080198304"/>
        </c:manualLayout>
      </c:layout>
      <c:lineChart>
        <c:grouping val="standard"/>
        <c:varyColors val="0"/>
        <c:ser>
          <c:idx val="2"/>
          <c:order val="0"/>
          <c:tx>
            <c:strRef>
              <c:f>HOBBING!$G$12</c:f>
              <c:strCache>
                <c:ptCount val="1"/>
                <c:pt idx="0">
                  <c:v>BEFORE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HOBBING!$G$13:$G$42</c:f>
              <c:numCache>
                <c:formatCode>General</c:formatCode>
                <c:ptCount val="30"/>
                <c:pt idx="0">
                  <c:v>4.2000000000000003E-2</c:v>
                </c:pt>
                <c:pt idx="1">
                  <c:v>1.4E-2</c:v>
                </c:pt>
                <c:pt idx="2">
                  <c:v>2.5000000000000001E-2</c:v>
                </c:pt>
                <c:pt idx="3">
                  <c:v>1.7999999999999999E-2</c:v>
                </c:pt>
                <c:pt idx="4">
                  <c:v>3.4000000000000002E-2</c:v>
                </c:pt>
                <c:pt idx="5">
                  <c:v>2.5000000000000001E-2</c:v>
                </c:pt>
                <c:pt idx="6">
                  <c:v>2.8000000000000001E-2</c:v>
                </c:pt>
                <c:pt idx="7">
                  <c:v>2.1999999999999999E-2</c:v>
                </c:pt>
                <c:pt idx="8">
                  <c:v>2.5000000000000001E-2</c:v>
                </c:pt>
                <c:pt idx="9">
                  <c:v>0.04</c:v>
                </c:pt>
                <c:pt idx="10">
                  <c:v>3.7999999999999999E-2</c:v>
                </c:pt>
                <c:pt idx="11">
                  <c:v>2.5000000000000001E-2</c:v>
                </c:pt>
                <c:pt idx="12">
                  <c:v>2.1999999999999999E-2</c:v>
                </c:pt>
                <c:pt idx="13">
                  <c:v>1.7999999999999999E-2</c:v>
                </c:pt>
                <c:pt idx="14">
                  <c:v>2.8000000000000001E-2</c:v>
                </c:pt>
                <c:pt idx="15">
                  <c:v>1.4E-2</c:v>
                </c:pt>
                <c:pt idx="16">
                  <c:v>4.2000000000000003E-2</c:v>
                </c:pt>
                <c:pt idx="17">
                  <c:v>1.7999999999999999E-2</c:v>
                </c:pt>
                <c:pt idx="18">
                  <c:v>1.4E-2</c:v>
                </c:pt>
                <c:pt idx="19">
                  <c:v>6.4000000000000001E-2</c:v>
                </c:pt>
                <c:pt idx="20">
                  <c:v>2.5000000000000001E-3</c:v>
                </c:pt>
                <c:pt idx="21">
                  <c:v>4.4999999999999998E-2</c:v>
                </c:pt>
                <c:pt idx="22">
                  <c:v>1.6E-2</c:v>
                </c:pt>
                <c:pt idx="23">
                  <c:v>2.5000000000000001E-2</c:v>
                </c:pt>
                <c:pt idx="24">
                  <c:v>2.8000000000000001E-2</c:v>
                </c:pt>
                <c:pt idx="25">
                  <c:v>1.7999999999999999E-2</c:v>
                </c:pt>
                <c:pt idx="26">
                  <c:v>1.4E-2</c:v>
                </c:pt>
                <c:pt idx="27">
                  <c:v>1.6E-2</c:v>
                </c:pt>
                <c:pt idx="28">
                  <c:v>2.5000000000000001E-2</c:v>
                </c:pt>
                <c:pt idx="29">
                  <c:v>3.2000000000000001E-2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61-48B5-A7CD-BB4A75605CC2}"/>
            </c:ext>
          </c:extLst>
        </c:ser>
        <c:ser>
          <c:idx val="0"/>
          <c:order val="1"/>
          <c:tx>
            <c:strRef>
              <c:f>HOBBING!$H$12</c:f>
              <c:strCache>
                <c:ptCount val="1"/>
                <c:pt idx="0">
                  <c:v>TARGET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HOBBING!$H$13:$H$42</c:f>
              <c:numCache>
                <c:formatCode>0.000</c:formatCode>
                <c:ptCount val="30"/>
                <c:pt idx="0">
                  <c:v>0.03</c:v>
                </c:pt>
                <c:pt idx="1">
                  <c:v>0.03</c:v>
                </c:pt>
                <c:pt idx="2">
                  <c:v>0.03</c:v>
                </c:pt>
                <c:pt idx="3">
                  <c:v>0.03</c:v>
                </c:pt>
                <c:pt idx="4">
                  <c:v>0.03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0.03</c:v>
                </c:pt>
                <c:pt idx="9">
                  <c:v>0.03</c:v>
                </c:pt>
                <c:pt idx="10">
                  <c:v>0.03</c:v>
                </c:pt>
                <c:pt idx="11">
                  <c:v>0.03</c:v>
                </c:pt>
                <c:pt idx="12">
                  <c:v>0.03</c:v>
                </c:pt>
                <c:pt idx="13">
                  <c:v>0.03</c:v>
                </c:pt>
                <c:pt idx="14">
                  <c:v>0.03</c:v>
                </c:pt>
                <c:pt idx="15">
                  <c:v>0.03</c:v>
                </c:pt>
                <c:pt idx="16">
                  <c:v>0.03</c:v>
                </c:pt>
                <c:pt idx="17">
                  <c:v>0.03</c:v>
                </c:pt>
                <c:pt idx="18">
                  <c:v>0.03</c:v>
                </c:pt>
                <c:pt idx="19">
                  <c:v>0.03</c:v>
                </c:pt>
                <c:pt idx="20">
                  <c:v>0.03</c:v>
                </c:pt>
                <c:pt idx="21">
                  <c:v>0.03</c:v>
                </c:pt>
                <c:pt idx="22">
                  <c:v>0.03</c:v>
                </c:pt>
                <c:pt idx="23">
                  <c:v>0.03</c:v>
                </c:pt>
                <c:pt idx="24">
                  <c:v>0.03</c:v>
                </c:pt>
                <c:pt idx="25">
                  <c:v>0.03</c:v>
                </c:pt>
                <c:pt idx="26">
                  <c:v>0.03</c:v>
                </c:pt>
                <c:pt idx="27">
                  <c:v>0.03</c:v>
                </c:pt>
                <c:pt idx="28">
                  <c:v>0.03</c:v>
                </c:pt>
                <c:pt idx="29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61-48B5-A7CD-BB4A75605CC2}"/>
            </c:ext>
          </c:extLst>
        </c:ser>
        <c:ser>
          <c:idx val="1"/>
          <c:order val="2"/>
          <c:tx>
            <c:strRef>
              <c:f>HOBBING!$I$12</c:f>
              <c:strCache>
                <c:ptCount val="1"/>
                <c:pt idx="0">
                  <c:v>AFTER</c:v>
                </c:pt>
              </c:strCache>
            </c:strRef>
          </c:tx>
          <c:spPr>
            <a:ln w="57150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HOBBING!$I$13:$I$42</c:f>
              <c:numCache>
                <c:formatCode>0.000</c:formatCode>
                <c:ptCount val="30"/>
                <c:pt idx="0">
                  <c:v>2.4E-2</c:v>
                </c:pt>
                <c:pt idx="1">
                  <c:v>2.1999999999999999E-2</c:v>
                </c:pt>
                <c:pt idx="2">
                  <c:v>2.5999999999999999E-2</c:v>
                </c:pt>
                <c:pt idx="3">
                  <c:v>2.4E-2</c:v>
                </c:pt>
                <c:pt idx="4">
                  <c:v>2.4E-2</c:v>
                </c:pt>
                <c:pt idx="5">
                  <c:v>2.5999999999999999E-2</c:v>
                </c:pt>
                <c:pt idx="6">
                  <c:v>2.4E-2</c:v>
                </c:pt>
                <c:pt idx="7">
                  <c:v>2.5000000000000001E-2</c:v>
                </c:pt>
                <c:pt idx="8">
                  <c:v>2.7E-2</c:v>
                </c:pt>
                <c:pt idx="9">
                  <c:v>2.5000000000000001E-2</c:v>
                </c:pt>
                <c:pt idx="10">
                  <c:v>2.5000000000000001E-2</c:v>
                </c:pt>
                <c:pt idx="11">
                  <c:v>2.5000000000000001E-2</c:v>
                </c:pt>
                <c:pt idx="12">
                  <c:v>2.4E-2</c:v>
                </c:pt>
                <c:pt idx="13">
                  <c:v>2.5000000000000001E-2</c:v>
                </c:pt>
                <c:pt idx="14">
                  <c:v>2.5000000000000001E-2</c:v>
                </c:pt>
                <c:pt idx="15">
                  <c:v>2.1999999999999999E-2</c:v>
                </c:pt>
                <c:pt idx="16">
                  <c:v>2.4E-2</c:v>
                </c:pt>
                <c:pt idx="17">
                  <c:v>2.4E-2</c:v>
                </c:pt>
                <c:pt idx="18">
                  <c:v>2.4E-2</c:v>
                </c:pt>
                <c:pt idx="19">
                  <c:v>2.4E-2</c:v>
                </c:pt>
                <c:pt idx="20">
                  <c:v>2.4E-2</c:v>
                </c:pt>
                <c:pt idx="21">
                  <c:v>2.5000000000000001E-2</c:v>
                </c:pt>
                <c:pt idx="22">
                  <c:v>2.4E-2</c:v>
                </c:pt>
                <c:pt idx="23">
                  <c:v>2.5000000000000001E-2</c:v>
                </c:pt>
                <c:pt idx="24">
                  <c:v>2.1999999999999999E-2</c:v>
                </c:pt>
                <c:pt idx="25">
                  <c:v>2.4E-2</c:v>
                </c:pt>
                <c:pt idx="26">
                  <c:v>2.4E-2</c:v>
                </c:pt>
                <c:pt idx="27">
                  <c:v>2.1999999999999999E-2</c:v>
                </c:pt>
                <c:pt idx="28">
                  <c:v>2.5000000000000001E-2</c:v>
                </c:pt>
                <c:pt idx="29">
                  <c:v>2.5999999999999999E-2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61-48B5-A7CD-BB4A75605C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32434464"/>
        <c:axId val="904463824"/>
      </c:lineChart>
      <c:catAx>
        <c:axId val="732434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4463824"/>
        <c:crosses val="autoZero"/>
        <c:auto val="1"/>
        <c:lblAlgn val="ctr"/>
        <c:lblOffset val="100"/>
        <c:noMultiLvlLbl val="0"/>
      </c:catAx>
      <c:valAx>
        <c:axId val="90446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IN MM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434464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119641294838145"/>
          <c:y val="0.15798556430446195"/>
          <c:w val="0.50871828521434825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GEAR COUNTER TCE REJECTION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Sheet1!$B$21:$B$28</c:f>
              <c:strCache>
                <c:ptCount val="8"/>
                <c:pt idx="0">
                  <c:v>Nov-18</c:v>
                </c:pt>
                <c:pt idx="1">
                  <c:v>DEC-W1</c:v>
                </c:pt>
                <c:pt idx="2">
                  <c:v>DEC-W2</c:v>
                </c:pt>
                <c:pt idx="3">
                  <c:v>DEC-W3</c:v>
                </c:pt>
                <c:pt idx="4">
                  <c:v>JAN-W1</c:v>
                </c:pt>
                <c:pt idx="5">
                  <c:v>JAN-W2</c:v>
                </c:pt>
                <c:pt idx="6">
                  <c:v>JAN-W3</c:v>
                </c:pt>
                <c:pt idx="7">
                  <c:v>JAN-W4</c:v>
                </c:pt>
              </c:strCache>
            </c:strRef>
          </c:cat>
          <c:val>
            <c:numRef>
              <c:f>Sheet1!$C$21:$C$28</c:f>
              <c:numCache>
                <c:formatCode>General</c:formatCode>
                <c:ptCount val="8"/>
                <c:pt idx="0">
                  <c:v>397</c:v>
                </c:pt>
                <c:pt idx="1">
                  <c:v>18</c:v>
                </c:pt>
                <c:pt idx="2">
                  <c:v>16</c:v>
                </c:pt>
                <c:pt idx="3">
                  <c:v>13</c:v>
                </c:pt>
                <c:pt idx="4">
                  <c:v>12</c:v>
                </c:pt>
                <c:pt idx="5">
                  <c:v>10</c:v>
                </c:pt>
                <c:pt idx="6">
                  <c:v>7</c:v>
                </c:pt>
                <c:pt idx="7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EC-4D47-BBB9-72AC8C732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2484168"/>
        <c:axId val="672484496"/>
      </c:lineChart>
      <c:catAx>
        <c:axId val="672484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484496"/>
        <c:crosses val="autoZero"/>
        <c:auto val="1"/>
        <c:lblAlgn val="ctr"/>
        <c:lblOffset val="100"/>
        <c:noMultiLvlLbl val="0"/>
      </c:catAx>
      <c:valAx>
        <c:axId val="67248449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QTY IN 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484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REJECTION COST MONTH WISE</a:t>
            </a:r>
          </a:p>
        </c:rich>
      </c:tx>
      <c:layout>
        <c:manualLayout>
          <c:xMode val="edge"/>
          <c:yMode val="edge"/>
          <c:x val="0.1934684472300072"/>
          <c:y val="3.38901879524065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955685835833443"/>
          <c:y val="0.20291671003994066"/>
          <c:w val="0.7292262272135519"/>
          <c:h val="0.6365479158821635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Sheet1!$C$3:$E$3</c:f>
              <c:numCache>
                <c:formatCode>mmm\-yy</c:formatCode>
                <c:ptCount val="3"/>
                <c:pt idx="0">
                  <c:v>43405</c:v>
                </c:pt>
                <c:pt idx="1">
                  <c:v>43435</c:v>
                </c:pt>
                <c:pt idx="2">
                  <c:v>43466</c:v>
                </c:pt>
              </c:numCache>
            </c:numRef>
          </c:cat>
          <c:val>
            <c:numRef>
              <c:f>Sheet1!$C$4:$E$4</c:f>
              <c:numCache>
                <c:formatCode>General</c:formatCode>
                <c:ptCount val="3"/>
                <c:pt idx="0">
                  <c:v>31402</c:v>
                </c:pt>
                <c:pt idx="1">
                  <c:v>3717</c:v>
                </c:pt>
                <c:pt idx="2">
                  <c:v>2768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9B-44A8-9A45-C710B2CE7F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3535983"/>
        <c:axId val="391432543"/>
      </c:barChart>
      <c:dateAx>
        <c:axId val="38353598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432543"/>
        <c:crosses val="autoZero"/>
        <c:auto val="1"/>
        <c:lblOffset val="100"/>
        <c:baseTimeUnit val="months"/>
      </c:dateAx>
      <c:valAx>
        <c:axId val="39143254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COST IN INR </a:t>
                </a:r>
              </a:p>
            </c:rich>
          </c:tx>
          <c:layout>
            <c:manualLayout>
              <c:xMode val="edge"/>
              <c:yMode val="edge"/>
              <c:x val="0"/>
              <c:y val="0.334078538577994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535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2000" b="1" dirty="0"/>
              <a:t>TCE REJECTION QTY  &amp; %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058188596642161"/>
          <c:y val="0.16937828225067825"/>
          <c:w val="0.54909502232109941"/>
          <c:h val="0.670086343671426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'TCE TREND PROD VS REJ'!$A$3</c:f>
              <c:strCache>
                <c:ptCount val="1"/>
                <c:pt idx="0">
                  <c:v>REJ. QTY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'TCE TREND PROD VS REJ'!$B$2:$D$2</c:f>
              <c:numCache>
                <c:formatCode>mmm\-yy</c:formatCode>
                <c:ptCount val="3"/>
                <c:pt idx="0">
                  <c:v>43405</c:v>
                </c:pt>
                <c:pt idx="1">
                  <c:v>43435</c:v>
                </c:pt>
                <c:pt idx="2">
                  <c:v>43466</c:v>
                </c:pt>
              </c:numCache>
            </c:numRef>
          </c:cat>
          <c:val>
            <c:numRef>
              <c:f>'TCE TREND PROD VS REJ'!$B$3:$D$3</c:f>
              <c:numCache>
                <c:formatCode>General</c:formatCode>
                <c:ptCount val="3"/>
                <c:pt idx="0">
                  <c:v>397</c:v>
                </c:pt>
                <c:pt idx="1">
                  <c:v>47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8-4F3C-927A-732F94CE4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88314288"/>
        <c:axId val="488314616"/>
      </c:barChart>
      <c:lineChart>
        <c:grouping val="standard"/>
        <c:varyColors val="0"/>
        <c:ser>
          <c:idx val="1"/>
          <c:order val="1"/>
          <c:tx>
            <c:strRef>
              <c:f>'TCE TREND PROD VS REJ'!$A$4</c:f>
              <c:strCache>
                <c:ptCount val="1"/>
                <c:pt idx="0">
                  <c:v>% REJECTION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'TCE TREND PROD VS REJ'!$B$2:$D$2</c:f>
              <c:numCache>
                <c:formatCode>mmm\-yy</c:formatCode>
                <c:ptCount val="3"/>
                <c:pt idx="0">
                  <c:v>43405</c:v>
                </c:pt>
                <c:pt idx="1">
                  <c:v>43435</c:v>
                </c:pt>
                <c:pt idx="2">
                  <c:v>43466</c:v>
                </c:pt>
              </c:numCache>
            </c:numRef>
          </c:cat>
          <c:val>
            <c:numRef>
              <c:f>'TCE TREND PROD VS REJ'!$B$4:$D$4</c:f>
              <c:numCache>
                <c:formatCode>0.00%</c:formatCode>
                <c:ptCount val="3"/>
                <c:pt idx="0">
                  <c:v>3.597317868793041E-3</c:v>
                </c:pt>
                <c:pt idx="1">
                  <c:v>5.9995659888433602E-4</c:v>
                </c:pt>
                <c:pt idx="2">
                  <c:v>3.024650904874729E-4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0E8-4F3C-927A-732F94CE4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1965999"/>
        <c:axId val="2074723631"/>
      </c:lineChart>
      <c:dateAx>
        <c:axId val="48831428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314616"/>
        <c:crosses val="autoZero"/>
        <c:auto val="1"/>
        <c:lblOffset val="100"/>
        <c:baseTimeUnit val="months"/>
      </c:dateAx>
      <c:valAx>
        <c:axId val="4883146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QTY IN NUMBERS</a:t>
                </a:r>
              </a:p>
            </c:rich>
          </c:tx>
          <c:layout>
            <c:manualLayout>
              <c:xMode val="edge"/>
              <c:yMode val="edge"/>
              <c:x val="1.7027407869880214E-2"/>
              <c:y val="0.234871693122617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314288"/>
        <c:crosses val="autoZero"/>
        <c:crossBetween val="between"/>
      </c:valAx>
      <c:valAx>
        <c:axId val="207472363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REJECTION</a:t>
                </a:r>
                <a:r>
                  <a:rPr lang="en-US" sz="1600" b="1" baseline="0" dirty="0"/>
                  <a:t> %</a:t>
                </a:r>
                <a:endParaRPr lang="en-US" sz="16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1965999"/>
        <c:crosses val="max"/>
        <c:crossBetween val="between"/>
      </c:valAx>
      <c:dateAx>
        <c:axId val="1661965999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2074723631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SECTION WISE REJECTION DETAILS FROM JUNE-18 TO NOV-18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7026063986417906E-2"/>
          <c:y val="0.26367491594528236"/>
          <c:w val="0.89413838052514139"/>
          <c:h val="0.61040710357620787"/>
        </c:manualLayout>
      </c:layout>
      <c:lineChart>
        <c:grouping val="standard"/>
        <c:varyColors val="0"/>
        <c:ser>
          <c:idx val="0"/>
          <c:order val="0"/>
          <c:tx>
            <c:strRef>
              <c:f>'SECTION WISE %'!$A$3</c:f>
              <c:strCache>
                <c:ptCount val="1"/>
                <c:pt idx="0">
                  <c:v>GEAR A</c:v>
                </c:pt>
              </c:strCache>
            </c:strRef>
          </c:tx>
          <c:spPr>
            <a:ln w="571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%'!$D$3:$I$3</c:f>
              <c:numCache>
                <c:formatCode>General</c:formatCode>
                <c:ptCount val="6"/>
                <c:pt idx="0">
                  <c:v>0.55000000000000004</c:v>
                </c:pt>
                <c:pt idx="1">
                  <c:v>1.3</c:v>
                </c:pt>
                <c:pt idx="2">
                  <c:v>0.48</c:v>
                </c:pt>
                <c:pt idx="3">
                  <c:v>0.28000000000000003</c:v>
                </c:pt>
                <c:pt idx="4">
                  <c:v>0.42</c:v>
                </c:pt>
                <c:pt idx="5">
                  <c:v>0.56999999999999995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93A-41A3-909C-12134936FEA5}"/>
            </c:ext>
          </c:extLst>
        </c:ser>
        <c:ser>
          <c:idx val="1"/>
          <c:order val="1"/>
          <c:tx>
            <c:strRef>
              <c:f>'SECTION WISE %'!$A$4</c:f>
              <c:strCache>
                <c:ptCount val="1"/>
                <c:pt idx="0">
                  <c:v>SHAFT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%'!$D$4:$I$4</c:f>
              <c:numCache>
                <c:formatCode>General</c:formatCode>
                <c:ptCount val="6"/>
                <c:pt idx="0">
                  <c:v>0.67</c:v>
                </c:pt>
                <c:pt idx="1">
                  <c:v>0.68</c:v>
                </c:pt>
                <c:pt idx="2">
                  <c:v>0.56000000000000005</c:v>
                </c:pt>
                <c:pt idx="3">
                  <c:v>0.37</c:v>
                </c:pt>
                <c:pt idx="4">
                  <c:v>0.39</c:v>
                </c:pt>
                <c:pt idx="5">
                  <c:v>0.35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093A-41A3-909C-12134936FEA5}"/>
            </c:ext>
          </c:extLst>
        </c:ser>
        <c:ser>
          <c:idx val="2"/>
          <c:order val="2"/>
          <c:tx>
            <c:strRef>
              <c:f>'SECTION WISE %'!$A$5</c:f>
              <c:strCache>
                <c:ptCount val="1"/>
                <c:pt idx="0">
                  <c:v>CAM SHAFT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%'!$D$5:$I$5</c:f>
              <c:numCache>
                <c:formatCode>General</c:formatCode>
                <c:ptCount val="6"/>
                <c:pt idx="0">
                  <c:v>0.46</c:v>
                </c:pt>
                <c:pt idx="1">
                  <c:v>0.38</c:v>
                </c:pt>
                <c:pt idx="2">
                  <c:v>0.39</c:v>
                </c:pt>
                <c:pt idx="3">
                  <c:v>0.28999999999999998</c:v>
                </c:pt>
                <c:pt idx="4">
                  <c:v>0.28999999999999998</c:v>
                </c:pt>
                <c:pt idx="5">
                  <c:v>0.49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93A-41A3-909C-12134936FEA5}"/>
            </c:ext>
          </c:extLst>
        </c:ser>
        <c:ser>
          <c:idx val="3"/>
          <c:order val="3"/>
          <c:tx>
            <c:strRef>
              <c:f>'SECTION WISE %'!$A$6</c:f>
              <c:strCache>
                <c:ptCount val="1"/>
                <c:pt idx="0">
                  <c:v>GEAR 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%'!$D$6:$I$6</c:f>
              <c:numCache>
                <c:formatCode>General</c:formatCode>
                <c:ptCount val="6"/>
                <c:pt idx="0">
                  <c:v>0.44</c:v>
                </c:pt>
                <c:pt idx="1">
                  <c:v>0.12</c:v>
                </c:pt>
                <c:pt idx="2">
                  <c:v>0.24</c:v>
                </c:pt>
                <c:pt idx="3">
                  <c:v>0.25</c:v>
                </c:pt>
                <c:pt idx="4">
                  <c:v>0.25</c:v>
                </c:pt>
                <c:pt idx="5">
                  <c:v>0.35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093A-41A3-909C-12134936FEA5}"/>
            </c:ext>
          </c:extLst>
        </c:ser>
        <c:ser>
          <c:idx val="4"/>
          <c:order val="4"/>
          <c:tx>
            <c:strRef>
              <c:f>'SECTION WISE %'!$A$7</c:f>
              <c:strCache>
                <c:ptCount val="1"/>
                <c:pt idx="0">
                  <c:v>HARD 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%'!$D$7:$I$7</c:f>
              <c:numCache>
                <c:formatCode>General</c:formatCode>
                <c:ptCount val="6"/>
                <c:pt idx="0">
                  <c:v>0.35</c:v>
                </c:pt>
                <c:pt idx="1">
                  <c:v>0.36</c:v>
                </c:pt>
                <c:pt idx="2">
                  <c:v>0.17</c:v>
                </c:pt>
                <c:pt idx="3">
                  <c:v>0.15</c:v>
                </c:pt>
                <c:pt idx="4">
                  <c:v>0.17</c:v>
                </c:pt>
                <c:pt idx="5">
                  <c:v>0.18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093A-41A3-909C-12134936FEA5}"/>
            </c:ext>
          </c:extLst>
        </c:ser>
        <c:ser>
          <c:idx val="5"/>
          <c:order val="5"/>
          <c:tx>
            <c:strRef>
              <c:f>'SECTION WISE %'!$A$8</c:f>
              <c:strCache>
                <c:ptCount val="1"/>
                <c:pt idx="0">
                  <c:v>CON ROD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%'!$D$8:$I$8</c:f>
              <c:numCache>
                <c:formatCode>General</c:formatCode>
                <c:ptCount val="6"/>
                <c:pt idx="0">
                  <c:v>0.05</c:v>
                </c:pt>
                <c:pt idx="1">
                  <c:v>0.37</c:v>
                </c:pt>
                <c:pt idx="2">
                  <c:v>0.1</c:v>
                </c:pt>
                <c:pt idx="3">
                  <c:v>0.03</c:v>
                </c:pt>
                <c:pt idx="4">
                  <c:v>0.05</c:v>
                </c:pt>
                <c:pt idx="5">
                  <c:v>0.08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093A-41A3-909C-12134936FEA5}"/>
            </c:ext>
          </c:extLst>
        </c:ser>
        <c:ser>
          <c:idx val="6"/>
          <c:order val="6"/>
          <c:tx>
            <c:strRef>
              <c:f>'SECTION WISE %'!$A$9</c:f>
              <c:strCache>
                <c:ptCount val="1"/>
                <c:pt idx="0">
                  <c:v>FORGING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%'!$D$9:$I$9</c:f>
              <c:numCache>
                <c:formatCode>General</c:formatCode>
                <c:ptCount val="6"/>
                <c:pt idx="0">
                  <c:v>0.01</c:v>
                </c:pt>
                <c:pt idx="1">
                  <c:v>0.02</c:v>
                </c:pt>
                <c:pt idx="2">
                  <c:v>0.04</c:v>
                </c:pt>
                <c:pt idx="3">
                  <c:v>0.05</c:v>
                </c:pt>
                <c:pt idx="4">
                  <c:v>3.5000000000000003E-2</c:v>
                </c:pt>
                <c:pt idx="5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93A-41A3-909C-12134936FEA5}"/>
            </c:ext>
          </c:extLst>
        </c:ser>
        <c:ser>
          <c:idx val="7"/>
          <c:order val="7"/>
          <c:tx>
            <c:strRef>
              <c:f>'SECTION WISE %'!$A$10</c:f>
              <c:strCache>
                <c:ptCount val="1"/>
                <c:pt idx="0">
                  <c:v>HONNING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'SECTION WISE %'!$D$2:$I$2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'SECTION WISE %'!$D$10:$I$10</c:f>
              <c:numCache>
                <c:formatCode>General</c:formatCode>
                <c:ptCount val="6"/>
                <c:pt idx="0">
                  <c:v>0.03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8.9999999999999993E-3</c:v>
                </c:pt>
                <c:pt idx="5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93A-41A3-909C-12134936F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5059128"/>
        <c:axId val="475059520"/>
      </c:lineChart>
      <c:dateAx>
        <c:axId val="47505912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059520"/>
        <c:crosses val="autoZero"/>
        <c:auto val="1"/>
        <c:lblOffset val="100"/>
        <c:baseTimeUnit val="months"/>
      </c:dateAx>
      <c:valAx>
        <c:axId val="475059520"/>
        <c:scaling>
          <c:orientation val="minMax"/>
          <c:max val="1.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REJECTION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059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6987023016860047E-2"/>
          <c:y val="0.14184426228120117"/>
          <c:w val="0.94260130751383608"/>
          <c:h val="0.122619804432859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REJECTION</a:t>
            </a:r>
          </a:p>
        </c:rich>
      </c:tx>
      <c:layout>
        <c:manualLayout>
          <c:xMode val="edge"/>
          <c:yMode val="edge"/>
          <c:x val="1.8843435930316815E-2"/>
          <c:y val="2.4671276288507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8647595667919221"/>
          <c:y val="2.9153224814253132E-2"/>
          <c:w val="0.5684008258635096"/>
          <c:h val="0.93507180571726067"/>
        </c:manualLayout>
      </c:layout>
      <c:doughnutChart>
        <c:varyColors val="1"/>
        <c:ser>
          <c:idx val="0"/>
          <c:order val="0"/>
          <c:tx>
            <c:v>TOTAL REJECTION</c:v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2A1-41FF-A3B7-8E1E8B36EFE0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2A1-41FF-A3B7-8E1E8B36EFE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2A1-41FF-A3B7-8E1E8B36EFE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2A1-41FF-A3B7-8E1E8B36EFE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2A1-41FF-A3B7-8E1E8B36EFE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2A1-41FF-A3B7-8E1E8B36EFE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2A1-41FF-A3B7-8E1E8B36EFE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2A1-41FF-A3B7-8E1E8B36EFE0}"/>
              </c:ext>
            </c:extLst>
          </c:dPt>
          <c:dLbls>
            <c:dLbl>
              <c:idx val="0"/>
              <c:layout>
                <c:manualLayout>
                  <c:x val="4.1113095987299021E-3"/>
                  <c:y val="1.54891582367742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A1-41FF-A3B7-8E1E8B36EFE0}"/>
                </c:ext>
              </c:extLst>
            </c:dLbl>
            <c:dLbl>
              <c:idx val="5"/>
              <c:layout>
                <c:manualLayout>
                  <c:x val="5.2796274363807495E-2"/>
                  <c:y val="3.89035592686941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2A1-41FF-A3B7-8E1E8B36EFE0}"/>
                </c:ext>
              </c:extLst>
            </c:dLbl>
            <c:dLbl>
              <c:idx val="6"/>
              <c:layout>
                <c:manualLayout>
                  <c:x val="-5.8921630921203366E-2"/>
                  <c:y val="-5.035595277101836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2A1-41FF-A3B7-8E1E8B36EFE0}"/>
                </c:ext>
              </c:extLst>
            </c:dLbl>
            <c:dLbl>
              <c:idx val="7"/>
              <c:layout>
                <c:manualLayout>
                  <c:x val="7.165268238830143E-3"/>
                  <c:y val="-5.21107863337965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2A1-41FF-A3B7-8E1E8B36EF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'SECTION WISE %'!$A$3:$A$10</c:f>
              <c:strCache>
                <c:ptCount val="8"/>
                <c:pt idx="0">
                  <c:v>GEAR A</c:v>
                </c:pt>
                <c:pt idx="1">
                  <c:v>SHAFT</c:v>
                </c:pt>
                <c:pt idx="2">
                  <c:v>CAM SHAFT</c:v>
                </c:pt>
                <c:pt idx="3">
                  <c:v>GEAR B</c:v>
                </c:pt>
                <c:pt idx="4">
                  <c:v>HARD </c:v>
                </c:pt>
                <c:pt idx="5">
                  <c:v>CON ROD</c:v>
                </c:pt>
                <c:pt idx="6">
                  <c:v>FORGING</c:v>
                </c:pt>
                <c:pt idx="7">
                  <c:v>HONNING</c:v>
                </c:pt>
              </c:strCache>
            </c:strRef>
          </c:cat>
          <c:val>
            <c:numRef>
              <c:f>'SECTION WISE %'!$L$3:$L$10</c:f>
              <c:numCache>
                <c:formatCode>0.00%</c:formatCode>
                <c:ptCount val="8"/>
                <c:pt idx="0">
                  <c:v>6.0000000000000001E-3</c:v>
                </c:pt>
                <c:pt idx="1">
                  <c:v>5.0333333333333341E-3</c:v>
                </c:pt>
                <c:pt idx="2">
                  <c:v>3.8333333333333331E-3</c:v>
                </c:pt>
                <c:pt idx="3">
                  <c:v>2.7499999999999998E-3</c:v>
                </c:pt>
                <c:pt idx="4">
                  <c:v>2.3E-3</c:v>
                </c:pt>
                <c:pt idx="5">
                  <c:v>1.1333333333333334E-3</c:v>
                </c:pt>
                <c:pt idx="6">
                  <c:v>3.4166666666666671E-4</c:v>
                </c:pt>
                <c:pt idx="7">
                  <c:v>1.4833333333333335E-4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2A1-41FF-A3B7-8E1E8B36EFE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57425104373E-2"/>
          <c:y val="0.12057131164419486"/>
          <c:w val="0.22359807167087986"/>
          <c:h val="0.879428688355805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TOTAL REJECTION FROM JUNE 18 TO NOV 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75886864643313"/>
          <c:y val="0.14602132298314588"/>
          <c:w val="0.7423867542978666"/>
          <c:h val="0.50908197387311416"/>
        </c:manualLayout>
      </c:layout>
      <c:doughnutChart>
        <c:varyColors val="1"/>
        <c:ser>
          <c:idx val="0"/>
          <c:order val="0"/>
          <c:dPt>
            <c:idx val="0"/>
            <c:bubble3D val="0"/>
            <c:explosion val="11"/>
            <c:spPr>
              <a:solidFill>
                <a:srgbClr val="C0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5F6-4B26-AD61-E8D68C172E4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5F6-4B26-AD61-E8D68C172E4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5F6-4B26-AD61-E8D68C172E4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5F6-4B26-AD61-E8D68C172E4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5F6-4B26-AD61-E8D68C172E4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5F6-4B26-AD61-E8D68C172E4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5F6-4B26-AD61-E8D68C172E4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'TCE MORE DATA GEAR A'!$B$3:$B$9</c:f>
              <c:strCache>
                <c:ptCount val="7"/>
                <c:pt idx="0">
                  <c:v>GEAR COUNTER</c:v>
                </c:pt>
                <c:pt idx="1">
                  <c:v>GEAR FINAL</c:v>
                </c:pt>
                <c:pt idx="2">
                  <c:v>GPDN -TVS STAR</c:v>
                </c:pt>
                <c:pt idx="3">
                  <c:v>GEAR INTERMEDIATE-WEGO</c:v>
                </c:pt>
                <c:pt idx="4">
                  <c:v>GPDN -K14F</c:v>
                </c:pt>
                <c:pt idx="5">
                  <c:v>GEAR REAR WHEEL-WEGO</c:v>
                </c:pt>
                <c:pt idx="6">
                  <c:v>GPDN -TVS APACHE</c:v>
                </c:pt>
              </c:strCache>
            </c:strRef>
          </c:cat>
          <c:val>
            <c:numRef>
              <c:f>'TCE MORE DATA GEAR A'!$I$3:$I$9</c:f>
              <c:numCache>
                <c:formatCode>General</c:formatCode>
                <c:ptCount val="7"/>
                <c:pt idx="0">
                  <c:v>3898</c:v>
                </c:pt>
                <c:pt idx="1">
                  <c:v>2324</c:v>
                </c:pt>
                <c:pt idx="2">
                  <c:v>1843</c:v>
                </c:pt>
                <c:pt idx="3">
                  <c:v>2367</c:v>
                </c:pt>
                <c:pt idx="4">
                  <c:v>638</c:v>
                </c:pt>
                <c:pt idx="5">
                  <c:v>658</c:v>
                </c:pt>
                <c:pt idx="6">
                  <c:v>980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5F6-4B26-AD61-E8D68C172E4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9756850563941941E-2"/>
          <c:y val="0.69690113477633864"/>
          <c:w val="0.9639167440658345"/>
          <c:h val="0.2931940530662915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TCE MORE DETAILS FROM JUNE 18 TO NOV -18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12223230227667"/>
          <c:y val="0.21136924665115664"/>
          <c:w val="0.87398751983861167"/>
          <c:h val="0.65027050494522465"/>
        </c:manualLayout>
      </c:layout>
      <c:lineChart>
        <c:grouping val="standard"/>
        <c:varyColors val="0"/>
        <c:ser>
          <c:idx val="0"/>
          <c:order val="0"/>
          <c:tx>
            <c:strRef>
              <c:f>'TCE MORE DATA GEAR A'!$B$13</c:f>
              <c:strCache>
                <c:ptCount val="1"/>
                <c:pt idx="0">
                  <c:v>TCE OUT</c:v>
                </c:pt>
              </c:strCache>
            </c:strRef>
          </c:tx>
          <c:spPr>
            <a:ln w="571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A'!$C$13:$H$13</c:f>
              <c:numCache>
                <c:formatCode>General</c:formatCode>
                <c:ptCount val="6"/>
                <c:pt idx="0">
                  <c:v>238</c:v>
                </c:pt>
                <c:pt idx="1">
                  <c:v>439</c:v>
                </c:pt>
                <c:pt idx="2">
                  <c:v>595</c:v>
                </c:pt>
                <c:pt idx="3">
                  <c:v>105</c:v>
                </c:pt>
                <c:pt idx="4">
                  <c:v>153</c:v>
                </c:pt>
                <c:pt idx="5">
                  <c:v>397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60E-4A88-8CA0-DF6EFBB3C011}"/>
            </c:ext>
          </c:extLst>
        </c:ser>
        <c:ser>
          <c:idx val="1"/>
          <c:order val="1"/>
          <c:tx>
            <c:strRef>
              <c:f>'TCE MORE DATA GEAR A'!$B$14</c:f>
              <c:strCache>
                <c:ptCount val="1"/>
                <c:pt idx="0">
                  <c:v>TEETH DAMAGE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A'!$C$14:$H$14</c:f>
              <c:numCache>
                <c:formatCode>General</c:formatCode>
                <c:ptCount val="6"/>
                <c:pt idx="0">
                  <c:v>272</c:v>
                </c:pt>
                <c:pt idx="1">
                  <c:v>176</c:v>
                </c:pt>
                <c:pt idx="2">
                  <c:v>170</c:v>
                </c:pt>
                <c:pt idx="3">
                  <c:v>46</c:v>
                </c:pt>
                <c:pt idx="4">
                  <c:v>113</c:v>
                </c:pt>
                <c:pt idx="5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0E-4A88-8CA0-DF6EFBB3C011}"/>
            </c:ext>
          </c:extLst>
        </c:ser>
        <c:ser>
          <c:idx val="2"/>
          <c:order val="2"/>
          <c:tx>
            <c:strRef>
              <c:f>'TCE MORE DATA GEAR A'!$B$15</c:f>
              <c:strCache>
                <c:ptCount val="1"/>
                <c:pt idx="0">
                  <c:v>BROACHING SPLINE DAMAGE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A'!$C$15:$H$15</c:f>
              <c:numCache>
                <c:formatCode>General</c:formatCode>
                <c:ptCount val="6"/>
                <c:pt idx="0">
                  <c:v>93</c:v>
                </c:pt>
                <c:pt idx="1">
                  <c:v>73</c:v>
                </c:pt>
                <c:pt idx="2">
                  <c:v>31</c:v>
                </c:pt>
                <c:pt idx="3">
                  <c:v>5</c:v>
                </c:pt>
                <c:pt idx="4">
                  <c:v>45</c:v>
                </c:pt>
                <c:pt idx="5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0E-4A88-8CA0-DF6EFBB3C011}"/>
            </c:ext>
          </c:extLst>
        </c:ser>
        <c:ser>
          <c:idx val="3"/>
          <c:order val="3"/>
          <c:tx>
            <c:strRef>
              <c:f>'TCE MORE DATA GEAR A'!$B$16</c:f>
              <c:strCache>
                <c:ptCount val="1"/>
                <c:pt idx="0">
                  <c:v>OBD U/S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A'!$C$16:$H$16</c:f>
              <c:numCache>
                <c:formatCode>General</c:formatCode>
                <c:ptCount val="6"/>
                <c:pt idx="1">
                  <c:v>28</c:v>
                </c:pt>
                <c:pt idx="2">
                  <c:v>6</c:v>
                </c:pt>
                <c:pt idx="3">
                  <c:v>1</c:v>
                </c:pt>
                <c:pt idx="4">
                  <c:v>225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60E-4A88-8CA0-DF6EFBB3C011}"/>
            </c:ext>
          </c:extLst>
        </c:ser>
        <c:ser>
          <c:idx val="4"/>
          <c:order val="4"/>
          <c:tx>
            <c:strRef>
              <c:f>'TCE MORE DATA GEAR A'!$B$17</c:f>
              <c:strCache>
                <c:ptCount val="1"/>
                <c:pt idx="0">
                  <c:v>ID O/S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A'!$C$17:$H$17</c:f>
              <c:numCache>
                <c:formatCode>General</c:formatCode>
                <c:ptCount val="6"/>
                <c:pt idx="0">
                  <c:v>48</c:v>
                </c:pt>
                <c:pt idx="1">
                  <c:v>13</c:v>
                </c:pt>
                <c:pt idx="2">
                  <c:v>31</c:v>
                </c:pt>
                <c:pt idx="3">
                  <c:v>3</c:v>
                </c:pt>
                <c:pt idx="4">
                  <c:v>19</c:v>
                </c:pt>
                <c:pt idx="5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60E-4A88-8CA0-DF6EFBB3C011}"/>
            </c:ext>
          </c:extLst>
        </c:ser>
        <c:ser>
          <c:idx val="5"/>
          <c:order val="5"/>
          <c:tx>
            <c:strRef>
              <c:f>'TCE MORE DATA GEAR A'!$B$18</c:f>
              <c:strCache>
                <c:ptCount val="1"/>
                <c:pt idx="0">
                  <c:v>DENT &amp; DAMAGE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A'!$C$18:$H$18</c:f>
              <c:numCache>
                <c:formatCode>General</c:formatCode>
                <c:ptCount val="6"/>
                <c:pt idx="0">
                  <c:v>22</c:v>
                </c:pt>
                <c:pt idx="1">
                  <c:v>21</c:v>
                </c:pt>
                <c:pt idx="2">
                  <c:v>21</c:v>
                </c:pt>
                <c:pt idx="3">
                  <c:v>5</c:v>
                </c:pt>
                <c:pt idx="4">
                  <c:v>48</c:v>
                </c:pt>
                <c:pt idx="5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60E-4A88-8CA0-DF6EFBB3C011}"/>
            </c:ext>
          </c:extLst>
        </c:ser>
        <c:ser>
          <c:idx val="6"/>
          <c:order val="6"/>
          <c:tx>
            <c:strRef>
              <c:f>'TCE MORE DATA GEAR A'!$B$19</c:f>
              <c:strCache>
                <c:ptCount val="1"/>
                <c:pt idx="0">
                  <c:v>OD U/S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'TCE MORE DATA GEAR A'!$C$12:$H$12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'TCE MORE DATA GEAR A'!$C$19:$H$19</c:f>
              <c:numCache>
                <c:formatCode>General</c:formatCode>
                <c:ptCount val="6"/>
                <c:pt idx="0">
                  <c:v>17</c:v>
                </c:pt>
                <c:pt idx="1">
                  <c:v>10</c:v>
                </c:pt>
                <c:pt idx="2">
                  <c:v>14</c:v>
                </c:pt>
                <c:pt idx="3">
                  <c:v>3</c:v>
                </c:pt>
                <c:pt idx="5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60E-4A88-8CA0-DF6EFBB3C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0743935"/>
        <c:axId val="1245169103"/>
      </c:lineChart>
      <c:dateAx>
        <c:axId val="1250743935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5169103"/>
        <c:crosses val="autoZero"/>
        <c:auto val="1"/>
        <c:lblOffset val="100"/>
        <c:baseTimeUnit val="months"/>
      </c:dateAx>
      <c:valAx>
        <c:axId val="12451691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QTY IN NUMBERS</a:t>
                </a:r>
              </a:p>
            </c:rich>
          </c:tx>
          <c:layout>
            <c:manualLayout>
              <c:xMode val="edge"/>
              <c:yMode val="edge"/>
              <c:x val="5.8488536477120309E-3"/>
              <c:y val="0.255627789131250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743935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973206530475007"/>
          <c:y val="0.14254342556207575"/>
          <c:w val="0.84132647554213447"/>
          <c:h val="0.276895710302747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TCE REJECTION % WISE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'DAY WISE ACTIVITY'!$B$29:$G$29</c:f>
              <c:numCache>
                <c:formatCode>mmm\-yy</c:formatCode>
                <c:ptCount val="6"/>
                <c:pt idx="0">
                  <c:v>43252</c:v>
                </c:pt>
                <c:pt idx="1">
                  <c:v>43282</c:v>
                </c:pt>
                <c:pt idx="2">
                  <c:v>43313</c:v>
                </c:pt>
                <c:pt idx="3">
                  <c:v>43344</c:v>
                </c:pt>
                <c:pt idx="4">
                  <c:v>43374</c:v>
                </c:pt>
                <c:pt idx="5">
                  <c:v>43405</c:v>
                </c:pt>
              </c:numCache>
            </c:numRef>
          </c:cat>
          <c:val>
            <c:numRef>
              <c:f>'DAY WISE ACTIVITY'!$B$32:$G$32</c:f>
              <c:numCache>
                <c:formatCode>0.00%</c:formatCode>
                <c:ptCount val="6"/>
                <c:pt idx="0">
                  <c:v>1.5291797043157564E-3</c:v>
                </c:pt>
                <c:pt idx="1">
                  <c:v>2.8569755107087772E-3</c:v>
                </c:pt>
                <c:pt idx="2">
                  <c:v>3.7059182580315656E-3</c:v>
                </c:pt>
                <c:pt idx="3">
                  <c:v>2.5000000000000001E-3</c:v>
                </c:pt>
                <c:pt idx="4">
                  <c:v>2.8999999999999998E-3</c:v>
                </c:pt>
                <c:pt idx="5">
                  <c:v>3.62490869247626E-3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5A-4EDE-91D6-2E569C667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1416032"/>
        <c:axId val="1141359952"/>
      </c:barChart>
      <c:dateAx>
        <c:axId val="128141603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359952"/>
        <c:crosses val="autoZero"/>
        <c:auto val="1"/>
        <c:lblOffset val="100"/>
        <c:baseTimeUnit val="months"/>
      </c:dateAx>
      <c:valAx>
        <c:axId val="11413599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41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u="sng"/>
              <a:t>TCE</a:t>
            </a:r>
          </a:p>
        </c:rich>
      </c:tx>
      <c:layout>
        <c:manualLayout>
          <c:xMode val="edge"/>
          <c:yMode val="edge"/>
          <c:x val="0.4598535661762628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'SECTION WISE %'!$Q$3</c:f>
              <c:strCache>
                <c:ptCount val="1"/>
                <c:pt idx="0">
                  <c:v>TCE 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'SECTION WISE %'!$Q$4:$Q$13</c:f>
              <c:numCache>
                <c:formatCode>General</c:formatCode>
                <c:ptCount val="10"/>
                <c:pt idx="0">
                  <c:v>4.4999999999999998E-2</c:v>
                </c:pt>
                <c:pt idx="1">
                  <c:v>4.4999999999999998E-2</c:v>
                </c:pt>
                <c:pt idx="2">
                  <c:v>4.4999999999999998E-2</c:v>
                </c:pt>
                <c:pt idx="3">
                  <c:v>4.4999999999999998E-2</c:v>
                </c:pt>
                <c:pt idx="4">
                  <c:v>4.4999999999999998E-2</c:v>
                </c:pt>
                <c:pt idx="5">
                  <c:v>4.4999999999999998E-2</c:v>
                </c:pt>
                <c:pt idx="6">
                  <c:v>4.4999999999999998E-2</c:v>
                </c:pt>
                <c:pt idx="7">
                  <c:v>4.4999999999999998E-2</c:v>
                </c:pt>
                <c:pt idx="8">
                  <c:v>4.4999999999999998E-2</c:v>
                </c:pt>
                <c:pt idx="9">
                  <c:v>4.4999999999999998E-2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9-4DBB-B15D-6FBCCD06F181}"/>
            </c:ext>
          </c:extLst>
        </c:ser>
        <c:ser>
          <c:idx val="1"/>
          <c:order val="1"/>
          <c:tx>
            <c:strRef>
              <c:f>'SECTION WISE %'!$R$3</c:f>
              <c:strCache>
                <c:ptCount val="1"/>
                <c:pt idx="0">
                  <c:v>TCE 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'SECTION WISE %'!$R$4:$R$13</c:f>
              <c:numCache>
                <c:formatCode>0.000</c:formatCode>
                <c:ptCount val="10"/>
                <c:pt idx="0">
                  <c:v>0.08</c:v>
                </c:pt>
                <c:pt idx="1">
                  <c:v>0.09</c:v>
                </c:pt>
                <c:pt idx="2">
                  <c:v>8.5000000000000006E-2</c:v>
                </c:pt>
                <c:pt idx="3">
                  <c:v>0.08</c:v>
                </c:pt>
                <c:pt idx="4">
                  <c:v>0.09</c:v>
                </c:pt>
                <c:pt idx="5">
                  <c:v>0.1</c:v>
                </c:pt>
                <c:pt idx="6">
                  <c:v>7.0000000000000007E-2</c:v>
                </c:pt>
                <c:pt idx="7">
                  <c:v>7.4999999999999997E-2</c:v>
                </c:pt>
                <c:pt idx="8">
                  <c:v>0.08</c:v>
                </c:pt>
                <c:pt idx="9">
                  <c:v>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9-4DBB-B15D-6FBCCD06F1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447824"/>
        <c:axId val="611448152"/>
      </c:lineChart>
      <c:catAx>
        <c:axId val="611447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8152"/>
        <c:crosses val="autoZero"/>
        <c:auto val="1"/>
        <c:lblAlgn val="ctr"/>
        <c:lblOffset val="100"/>
        <c:noMultiLvlLbl val="0"/>
      </c:catAx>
      <c:valAx>
        <c:axId val="61144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u="sng"/>
              <a:t>PCD</a:t>
            </a:r>
          </a:p>
        </c:rich>
      </c:tx>
      <c:layout>
        <c:manualLayout>
          <c:xMode val="edge"/>
          <c:yMode val="edge"/>
          <c:x val="0.458826163406616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'SECTION WISE %'!$S$3</c:f>
              <c:strCache>
                <c:ptCount val="1"/>
                <c:pt idx="0">
                  <c:v>PCD 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'SECTION WISE %'!$S$4:$S$13</c:f>
              <c:numCache>
                <c:formatCode>0.000</c:formatCode>
                <c:ptCount val="10"/>
                <c:pt idx="0">
                  <c:v>0.03</c:v>
                </c:pt>
                <c:pt idx="1">
                  <c:v>0.03</c:v>
                </c:pt>
                <c:pt idx="2">
                  <c:v>0.03</c:v>
                </c:pt>
                <c:pt idx="3">
                  <c:v>0.03</c:v>
                </c:pt>
                <c:pt idx="4">
                  <c:v>0.03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0.03</c:v>
                </c:pt>
                <c:pt idx="9">
                  <c:v>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9B-463E-BC1D-F03191F89FE8}"/>
            </c:ext>
          </c:extLst>
        </c:ser>
        <c:ser>
          <c:idx val="1"/>
          <c:order val="1"/>
          <c:tx>
            <c:strRef>
              <c:f>'SECTION WISE %'!$T$3</c:f>
              <c:strCache>
                <c:ptCount val="1"/>
                <c:pt idx="0">
                  <c:v>PCD 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'SECTION WISE %'!$T$4:$T$13</c:f>
              <c:numCache>
                <c:formatCode>0.000</c:formatCode>
                <c:ptCount val="10"/>
                <c:pt idx="0">
                  <c:v>0.08</c:v>
                </c:pt>
                <c:pt idx="1">
                  <c:v>0.1</c:v>
                </c:pt>
                <c:pt idx="2">
                  <c:v>7.0000000000000007E-2</c:v>
                </c:pt>
                <c:pt idx="3">
                  <c:v>0.09</c:v>
                </c:pt>
                <c:pt idx="4">
                  <c:v>8.5000000000000006E-2</c:v>
                </c:pt>
                <c:pt idx="5">
                  <c:v>8.5000000000000006E-2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7.4999999999999997E-2</c:v>
                </c:pt>
                <c:pt idx="9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9B-463E-BC1D-F03191F89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447824"/>
        <c:axId val="611448152"/>
      </c:lineChart>
      <c:catAx>
        <c:axId val="611447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8152"/>
        <c:crosses val="autoZero"/>
        <c:auto val="1"/>
        <c:lblAlgn val="ctr"/>
        <c:lblOffset val="100"/>
        <c:noMultiLvlLbl val="0"/>
      </c:catAx>
      <c:valAx>
        <c:axId val="61144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u="sng"/>
              <a:t>PARALLELISM</a:t>
            </a:r>
          </a:p>
        </c:rich>
      </c:tx>
      <c:layout>
        <c:manualLayout>
          <c:xMode val="edge"/>
          <c:yMode val="edge"/>
          <c:x val="0.37367175775196354"/>
          <c:y val="3.9468000360495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sng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'SECTION WISE %'!$U$3</c:f>
              <c:strCache>
                <c:ptCount val="1"/>
                <c:pt idx="0">
                  <c:v>PARALLALISM 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'SECTION WISE %'!$U$4:$U$13</c:f>
              <c:numCache>
                <c:formatCode>0.000</c:formatCode>
                <c:ptCount val="10"/>
                <c:pt idx="0">
                  <c:v>0.02</c:v>
                </c:pt>
                <c:pt idx="1">
                  <c:v>0.02</c:v>
                </c:pt>
                <c:pt idx="2">
                  <c:v>0.02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05-47D4-8945-EE30DDCD630F}"/>
            </c:ext>
          </c:extLst>
        </c:ser>
        <c:ser>
          <c:idx val="1"/>
          <c:order val="1"/>
          <c:tx>
            <c:strRef>
              <c:f>'SECTION WISE %'!$V$3</c:f>
              <c:strCache>
                <c:ptCount val="1"/>
                <c:pt idx="0">
                  <c:v>PARALILISM 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'SECTION WISE %'!$V$4:$V$13</c:f>
              <c:numCache>
                <c:formatCode>0.000</c:formatCode>
                <c:ptCount val="10"/>
                <c:pt idx="0">
                  <c:v>7.0000000000000007E-2</c:v>
                </c:pt>
                <c:pt idx="1">
                  <c:v>7.4999999999999997E-2</c:v>
                </c:pt>
                <c:pt idx="2">
                  <c:v>0.08</c:v>
                </c:pt>
                <c:pt idx="3">
                  <c:v>0.08</c:v>
                </c:pt>
                <c:pt idx="4">
                  <c:v>7.4999999999999997E-2</c:v>
                </c:pt>
                <c:pt idx="5">
                  <c:v>7.0000000000000007E-2</c:v>
                </c:pt>
                <c:pt idx="6">
                  <c:v>6.5000000000000002E-2</c:v>
                </c:pt>
                <c:pt idx="7">
                  <c:v>0.08</c:v>
                </c:pt>
                <c:pt idx="8">
                  <c:v>0.06</c:v>
                </c:pt>
                <c:pt idx="9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05-47D4-8945-EE30DDCD6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1447824"/>
        <c:axId val="611448152"/>
      </c:lineChart>
      <c:catAx>
        <c:axId val="611447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8152"/>
        <c:crosses val="autoZero"/>
        <c:auto val="1"/>
        <c:lblAlgn val="ctr"/>
        <c:lblOffset val="100"/>
        <c:noMultiLvlLbl val="0"/>
      </c:catAx>
      <c:valAx>
        <c:axId val="61144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144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b="1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0.85581</cdr:x>
      <cdr:y>0.36398</cdr:y>
    </cdr:from>
    <cdr:to>
      <cdr:x>1</cdr:x>
      <cdr:y>0.66574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2D73A0D4-8457-469D-9587-A75CA5CE175D}"/>
            </a:ext>
          </a:extLst>
        </cdr:cNvPr>
        <cdr:cNvSpPr/>
      </cdr:nvSpPr>
      <cdr:spPr>
        <a:xfrm xmlns:a="http://schemas.openxmlformats.org/drawingml/2006/main">
          <a:off x="4067944" y="1102961"/>
          <a:ext cx="685391" cy="9144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pPr algn="ctr"/>
          <a:r>
            <a:rPr lang="en-US" sz="1600" b="1" dirty="0">
              <a:solidFill>
                <a:schemeClr val="tx1"/>
              </a:solidFill>
            </a:rPr>
            <a:t>SPEC: 0.020 MAX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0.86843</cdr:x>
      <cdr:y>0.33333</cdr:y>
    </cdr:from>
    <cdr:to>
      <cdr:x>1</cdr:x>
      <cdr:y>0.66667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31708913-DCC4-47D0-AF28-0FA1AD7AE460}"/>
            </a:ext>
          </a:extLst>
        </cdr:cNvPr>
        <cdr:cNvSpPr/>
      </cdr:nvSpPr>
      <cdr:spPr>
        <a:xfrm xmlns:a="http://schemas.openxmlformats.org/drawingml/2006/main">
          <a:off x="5869020" y="914400"/>
          <a:ext cx="889181" cy="9144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400" b="1" dirty="0">
              <a:solidFill>
                <a:schemeClr val="tx1"/>
              </a:solidFill>
            </a:rPr>
            <a:t>SPEC: 0.020 MAX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0.82981</cdr:x>
      <cdr:y>0.45219</cdr:y>
    </cdr:from>
    <cdr:to>
      <cdr:x>1</cdr:x>
      <cdr:y>0.77063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5CFF2686-45F2-4D2A-8512-F47E1991E534}"/>
            </a:ext>
          </a:extLst>
        </cdr:cNvPr>
        <cdr:cNvSpPr/>
      </cdr:nvSpPr>
      <cdr:spPr>
        <a:xfrm xmlns:a="http://schemas.openxmlformats.org/drawingml/2006/main">
          <a:off x="4235717" y="1298496"/>
          <a:ext cx="868736" cy="91440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b="1" dirty="0">
              <a:solidFill>
                <a:schemeClr val="tx1"/>
              </a:solidFill>
            </a:rPr>
            <a:t>SPEC: 0.030 MAX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0.12273</cdr:x>
      <cdr:y>0.16691</cdr:y>
    </cdr:from>
    <cdr:to>
      <cdr:x>0.24077</cdr:x>
      <cdr:y>0.66615</cdr:y>
    </cdr:to>
    <cdr:grpSp>
      <cdr:nvGrpSpPr>
        <cdr:cNvPr id="4" name="Group 3">
          <a:extLst xmlns:a="http://schemas.openxmlformats.org/drawingml/2006/main">
            <a:ext uri="{FF2B5EF4-FFF2-40B4-BE49-F238E27FC236}">
              <a16:creationId xmlns:a16="http://schemas.microsoft.com/office/drawing/2014/main" id="{E79F6CC0-C834-48C3-B0BF-ED024C3100E2}"/>
            </a:ext>
          </a:extLst>
        </cdr:cNvPr>
        <cdr:cNvGrpSpPr/>
      </cdr:nvGrpSpPr>
      <cdr:grpSpPr>
        <a:xfrm xmlns:a="http://schemas.openxmlformats.org/drawingml/2006/main">
          <a:off x="1033586" y="767622"/>
          <a:ext cx="994089" cy="2296013"/>
          <a:chOff x="1033590" y="767632"/>
          <a:chExt cx="994109" cy="2296013"/>
        </a:xfrm>
      </cdr:grpSpPr>
      <cdr:sp macro="" textlink="">
        <cdr:nvSpPr>
          <cdr:cNvPr id="2" name="Rectangle 1">
            <a:extLst xmlns:a="http://schemas.openxmlformats.org/drawingml/2006/main">
              <a:ext uri="{FF2B5EF4-FFF2-40B4-BE49-F238E27FC236}">
                <a16:creationId xmlns:a16="http://schemas.microsoft.com/office/drawing/2014/main" id="{012530D8-C88E-45B6-9AF3-E27E4A99F6D0}"/>
              </a:ext>
            </a:extLst>
          </cdr:cNvPr>
          <cdr:cNvSpPr/>
        </cdr:nvSpPr>
        <cdr:spPr>
          <a:xfrm xmlns:a="http://schemas.openxmlformats.org/drawingml/2006/main">
            <a:off x="1113299" y="767632"/>
            <a:ext cx="914400" cy="337631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vertOverflow="clip" rtlCol="0" anchor="ctr"/>
          <a:lstStyle xmlns:a="http://schemas.openxmlformats.org/drawingml/2006/main"/>
          <a:p xmlns:a="http://schemas.openxmlformats.org/drawingml/2006/main">
            <a:r>
              <a:rPr lang="en-US" sz="1600" dirty="0">
                <a:solidFill>
                  <a:schemeClr val="tx1"/>
                </a:solidFill>
              </a:rPr>
              <a:t>95 HRB</a:t>
            </a:r>
          </a:p>
        </cdr:txBody>
      </cdr:sp>
      <cdr:sp macro="" textlink="">
        <cdr:nvSpPr>
          <cdr:cNvPr id="3" name="Rectangle 2">
            <a:extLst xmlns:a="http://schemas.openxmlformats.org/drawingml/2006/main">
              <a:ext uri="{FF2B5EF4-FFF2-40B4-BE49-F238E27FC236}">
                <a16:creationId xmlns:a16="http://schemas.microsoft.com/office/drawing/2014/main" id="{13962396-DEE0-4757-AFA1-0DC09A5A3A1B}"/>
              </a:ext>
            </a:extLst>
          </cdr:cNvPr>
          <cdr:cNvSpPr/>
        </cdr:nvSpPr>
        <cdr:spPr>
          <a:xfrm xmlns:a="http://schemas.openxmlformats.org/drawingml/2006/main">
            <a:off x="1033590" y="2726014"/>
            <a:ext cx="914400" cy="337631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>
            <a:noFill/>
          </a:ln>
          <a:effectLst xmlns:a="http://schemas.openxmlformats.org/drawingml/2006/main"/>
        </cdr:spPr>
        <cdr:style>
          <a:lnRef xmlns:a="http://schemas.openxmlformats.org/drawingml/2006/main" idx="2">
            <a:schemeClr val="accent1">
              <a:shade val="50000"/>
            </a:schemeClr>
          </a:lnRef>
          <a:fillRef xmlns:a="http://schemas.openxmlformats.org/drawingml/2006/main" idx="1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lt1"/>
          </a:fontRef>
        </cdr:style>
        <cdr:txBody>
          <a:bodyPr xmlns:a="http://schemas.openxmlformats.org/drawingml/2006/main" rtlCol="0" anchor="ctr"/>
          <a:lstStyle xmlns:a="http://schemas.openxmlformats.org/drawingml/2006/main"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sz="1600" dirty="0">
                <a:solidFill>
                  <a:schemeClr val="tx1"/>
                </a:solidFill>
              </a:rPr>
              <a:t>80 HRB</a:t>
            </a:r>
          </a:p>
        </cdr:txBody>
      </cdr:sp>
    </cdr:grp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0.86899</cdr:x>
      <cdr:y>0.28357</cdr:y>
    </cdr:from>
    <cdr:to>
      <cdr:x>0.99766</cdr:x>
      <cdr:y>0.91133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199A810-F88E-466B-84BB-D4354387439B}"/>
            </a:ext>
          </a:extLst>
        </cdr:cNvPr>
        <cdr:cNvSpPr/>
      </cdr:nvSpPr>
      <cdr:spPr>
        <a:xfrm xmlns:a="http://schemas.openxmlformats.org/drawingml/2006/main">
          <a:off x="4376813" y="729064"/>
          <a:ext cx="648073" cy="161397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b="1" dirty="0">
              <a:solidFill>
                <a:schemeClr val="tx1"/>
              </a:solidFill>
            </a:rPr>
            <a:t>SPEC: 0.030 MAX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0.37802</cdr:x>
      <cdr:y>0.2826</cdr:y>
    </cdr:from>
    <cdr:to>
      <cdr:x>0.81247</cdr:x>
      <cdr:y>0.71118</cdr:y>
    </cdr:to>
    <cdr:cxnSp macro="">
      <cdr:nvCxnSpPr>
        <cdr:cNvPr id="2" name="Straight Arrow Connector 1">
          <a:extLst xmlns:a="http://schemas.openxmlformats.org/drawingml/2006/main">
            <a:ext uri="{FF2B5EF4-FFF2-40B4-BE49-F238E27FC236}">
              <a16:creationId xmlns:a16="http://schemas.microsoft.com/office/drawing/2014/main" id="{270C207A-8371-47B5-9AA6-8B4E67EE78CC}"/>
            </a:ext>
          </a:extLst>
        </cdr:cNvPr>
        <cdr:cNvCxnSpPr/>
      </cdr:nvCxnSpPr>
      <cdr:spPr>
        <a:xfrm xmlns:a="http://schemas.openxmlformats.org/drawingml/2006/main">
          <a:off x="1691680" y="997124"/>
          <a:ext cx="1944224" cy="1512198"/>
        </a:xfrm>
        <a:prstGeom xmlns:a="http://schemas.openxmlformats.org/drawingml/2006/main" prst="straightConnector1">
          <a:avLst/>
        </a:prstGeom>
        <a:ln xmlns:a="http://schemas.openxmlformats.org/drawingml/2006/main" w="76200">
          <a:solidFill>
            <a:srgbClr val="00B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97EEE93B-FA7E-4275-AD46-2C5E2B61CED7}" type="datetimeFigureOut">
              <a:rPr lang="en-US" altLang="ja-JP"/>
              <a:pPr>
                <a:defRPr/>
              </a:pPr>
              <a:t>9/30/2020</a:t>
            </a:fld>
            <a:endParaRPr lang="en-US" altLang="ja-JP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5AD0AC65-2E54-411A-9D3F-05C0E6B8A01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17343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29C1236E-ED85-433A-8482-D1C7D0F43DE2}" type="datetimeFigureOut">
              <a:rPr lang="en-US" altLang="ja-JP"/>
              <a:pPr>
                <a:defRPr/>
              </a:pPr>
              <a:t>9/30/2020</a:t>
            </a:fld>
            <a:endParaRPr lang="en-US" altLang="ja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54" tIns="47627" rIns="95254" bIns="47627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</p:spPr>
        <p:txBody>
          <a:bodyPr vert="horz" lIns="95254" tIns="47627" rIns="95254" bIns="4762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wrap="square" lIns="95254" tIns="47627" rIns="95254" bIns="47627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86A60A65-5954-469D-8053-1D3C69230B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6704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dirty="0"/>
              <a:t>All: </a:t>
            </a:r>
            <a:r>
              <a:rPr lang="en-US" altLang="en-US" dirty="0"/>
              <a:t>First</a:t>
            </a:r>
            <a:r>
              <a:rPr lang="en-US" altLang="en-US" baseline="0" dirty="0"/>
              <a:t> saying NAMASTHE</a:t>
            </a:r>
          </a:p>
          <a:p>
            <a:r>
              <a:rPr lang="en-US" altLang="ja-JP" baseline="0" dirty="0"/>
              <a:t>Sajin: </a:t>
            </a:r>
            <a:r>
              <a:rPr lang="en-US" altLang="en-US" baseline="0" dirty="0"/>
              <a:t>We ARE FROM MUSASHI AUTO PART BLR PLANT. WELCOME YOU ALL FOR THE NH CIRCLE PRESENTATION.</a:t>
            </a:r>
          </a:p>
          <a:p>
            <a:r>
              <a:rPr lang="en-US" altLang="en-US" baseline="0" dirty="0">
                <a:solidFill>
                  <a:srgbClr val="FF0000"/>
                </a:solidFill>
              </a:rPr>
              <a:t>WE ARE TEAM (ALL) HORIZON</a:t>
            </a:r>
            <a:endParaRPr lang="en-IN" altLang="en-US" dirty="0">
              <a:solidFill>
                <a:srgbClr val="FF0000"/>
              </a:solidFill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95" indent="-274806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9223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3891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7860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8291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57980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9766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3735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292F76-C7D5-407E-BB4F-B59897EB0E16}" type="slidenum">
              <a:rPr lang="en-US" altLang="en-US" sz="1200">
                <a:solidFill>
                  <a:srgbClr val="CC0000"/>
                </a:solidFill>
              </a:rPr>
              <a:pPr/>
              <a:t>1</a:t>
            </a:fld>
            <a:endParaRPr lang="en-US" altLang="en-US" sz="12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2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SAJIN : WHAT ARE THE MAJOR REWORK IN THE LINE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09288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IN" altLang="en-US" dirty="0"/>
              <a:t>BHASKAR : HERE IS THE PART WISE REJECTION DETAILS IN GEAR A SECTION .</a:t>
            </a:r>
          </a:p>
          <a:p>
            <a:r>
              <a:rPr lang="en-IN" altLang="en-US" dirty="0"/>
              <a:t>THE CONTRIBUTION OF GEAR COUNTER IS 28.9 %</a:t>
            </a:r>
          </a:p>
          <a:p>
            <a:r>
              <a:rPr lang="en-IN" altLang="en-US" dirty="0"/>
              <a:t>SAJIN : WHAT ARE THE MAJOR DEFECTS IN THE GEAR COUNTER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23479C9-2FCF-4371-9AB4-527AAC4AD299}" type="slidenum">
              <a:rPr lang="en-US" altLang="en-US" sz="1300">
                <a:solidFill>
                  <a:srgbClr val="CC0000"/>
                </a:solidFill>
              </a:rPr>
              <a:pPr/>
              <a:t>12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21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SAJIN : WHAT ARE THE MAJOR REWORK IN THE LINE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84313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PRAMOD: THE MAJOR REWORK WERE FORK TIGHT, OD DENT, BORE U/S &amp; GEAR TEETH DENT. OUT OF WHICH FORK TIGHT IS CONTRIBUTING 48%.</a:t>
            </a:r>
          </a:p>
          <a:p>
            <a:r>
              <a:rPr lang="en-US" altLang="en-US" dirty="0"/>
              <a:t>SAJIN: IN WHICH PART FORK TIGHT IS COMIN MORE?</a:t>
            </a:r>
          </a:p>
          <a:p>
            <a:r>
              <a:rPr lang="en-US" altLang="en-US" dirty="0"/>
              <a:t>MANOHAR: THE MAJOR PARTS CONTRIBUTING TO  FORK TIGHT IS M3,C4,C3,M4  . IN THIS GEAR M3 IS CONTRIBUTING MORE WHICH IS 67%.</a:t>
            </a:r>
          </a:p>
          <a:p>
            <a:r>
              <a:rPr lang="en-US" altLang="en-US" dirty="0"/>
              <a:t>SAJIN: LETS SELECT M-3 FOR THE IMPROVEMENTS</a:t>
            </a:r>
            <a:endParaRPr lang="en-IN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23479C9-2FCF-4371-9AB4-527AAC4AD299}" type="slidenum">
              <a:rPr lang="en-US" altLang="en-US" sz="1300">
                <a:solidFill>
                  <a:srgbClr val="CC0000"/>
                </a:solidFill>
              </a:rPr>
              <a:pPr/>
              <a:t>14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21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BHASKAR : HERE IS THE LAST SIX MONTHS DEFECT WISE REJECTION DETAILS OF GEAR COUNTER</a:t>
            </a:r>
          </a:p>
          <a:p>
            <a:r>
              <a:rPr lang="en-US" altLang="en-US" dirty="0"/>
              <a:t>TCE  MORE IS THE MAJOR DEFECT</a:t>
            </a:r>
          </a:p>
          <a:p>
            <a:endParaRPr lang="en-US" altLang="en-US" dirty="0"/>
          </a:p>
          <a:p>
            <a:r>
              <a:rPr lang="en-US" altLang="en-US" dirty="0"/>
              <a:t>YOU CAN SEE THAT THE REJECTION HAS INCREASED FROM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23479C9-2FCF-4371-9AB4-527AAC4AD299}" type="slidenum">
              <a:rPr lang="en-US" altLang="en-US" sz="1300">
                <a:solidFill>
                  <a:srgbClr val="CC0000"/>
                </a:solidFill>
              </a:rPr>
              <a:pPr/>
              <a:t>15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765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SAJIN: OUR THEME IS  &amp; OUR  TARGET IS </a:t>
            </a:r>
          </a:p>
          <a:p>
            <a:r>
              <a:rPr lang="en-US" baseline="0" dirty="0"/>
              <a:t>PRAVEEN: THEME &amp; TARGET ( ALL MEMBER SAY  ZERO)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8736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72B0F-EC78-4964-A991-FA8D95D95874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4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SHIVKUMAR : WHAT IS TCE</a:t>
            </a:r>
          </a:p>
          <a:p>
            <a:r>
              <a:rPr lang="en-US" baseline="0" dirty="0"/>
              <a:t>SAJIN : EXPLAIN THE TCE</a:t>
            </a:r>
          </a:p>
          <a:p>
            <a:r>
              <a:rPr lang="en-US" baseline="0" dirty="0"/>
              <a:t>HAVE YOU ANALYSED THE REJECTION PART IN DETAILS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9287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SHIVKUMAR : WHAT IS TCE</a:t>
            </a:r>
          </a:p>
          <a:p>
            <a:r>
              <a:rPr lang="en-US" baseline="0" dirty="0"/>
              <a:t>SAJIN : EXPLAIN THE TCE</a:t>
            </a:r>
          </a:p>
          <a:p>
            <a:r>
              <a:rPr lang="en-US" baseline="0" dirty="0"/>
              <a:t>HAVE YOU ANALYSED THE REJECTION PART IN DETAILS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A60A65-5954-469D-8053-1D3C69230BA1}" type="slidenum">
              <a:rPr kumimoji="0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87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BHASKAR : I HAVE ANALYSED THE REJECTION PART.</a:t>
            </a:r>
          </a:p>
          <a:p>
            <a:r>
              <a:rPr lang="en-US" baseline="0" dirty="0"/>
              <a:t>TAKEN 10 TCE OUT PARTS AND CHECKED ALL THE PARAMETERS </a:t>
            </a:r>
          </a:p>
          <a:p>
            <a:r>
              <a:rPr lang="en-US" baseline="0" dirty="0"/>
              <a:t>BHASKAR : CO RELATED THE PARAMETERS WITH THE TCE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A60A65-5954-469D-8053-1D3C69230BA1}" type="slidenum">
              <a:rPr kumimoji="0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42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681096" indent="-261962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047843" indent="-209568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466979" indent="-209568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1886115" indent="-209568" eaLnBrk="0" hangingPunct="0"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305253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724390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143528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562664" indent="-20956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/>
            <a:fld id="{6A034238-E19F-4CC6-8A72-7F76904DFC8C}" type="slidenum">
              <a:rPr lang="en-US" altLang="ja-JP" sz="1100">
                <a:solidFill>
                  <a:srgbClr val="000000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rPr>
              <a:pPr eaLnBrk="1" hangingPunct="1"/>
              <a:t>2</a:t>
            </a:fld>
            <a:endParaRPr lang="en-US" altLang="ja-JP" sz="1100">
              <a:solidFill>
                <a:srgbClr val="000000"/>
              </a:solidFill>
              <a:latin typeface="Tahoma" pitchFamily="34" charset="0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3ACDFB-53FF-4604-BAD8-75BDD0790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PLANT EXPLAINATION BY SAJIN</a:t>
            </a:r>
          </a:p>
        </p:txBody>
      </p:sp>
    </p:spTree>
    <p:extLst>
      <p:ext uri="{BB962C8B-B14F-4D97-AF65-F5344CB8AC3E}">
        <p14:creationId xmlns:p14="http://schemas.microsoft.com/office/powerpoint/2010/main" val="932035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MANOHAR: our manufacturing process start from.   Forging</a:t>
            </a:r>
          </a:p>
          <a:p>
            <a:r>
              <a:rPr lang="en-US" altLang="en-US" dirty="0"/>
              <a:t>PRAMOD: turning-1</a:t>
            </a:r>
          </a:p>
          <a:p>
            <a:r>
              <a:rPr lang="en-US" altLang="en-US" dirty="0"/>
              <a:t>PRAVEEN: turning-2</a:t>
            </a:r>
          </a:p>
          <a:p>
            <a:r>
              <a:rPr lang="en-US" altLang="en-US" dirty="0"/>
              <a:t>MANOHAR: broaching</a:t>
            </a:r>
          </a:p>
          <a:p>
            <a:r>
              <a:rPr lang="en-US" altLang="en-US" dirty="0"/>
              <a:t>PRAMOD: shaping</a:t>
            </a:r>
          </a:p>
          <a:p>
            <a:r>
              <a:rPr lang="en-US" altLang="en-US" dirty="0"/>
              <a:t>PRAVEEN: heat treatment</a:t>
            </a:r>
          </a:p>
          <a:p>
            <a:r>
              <a:rPr lang="en-US" altLang="en-US" dirty="0"/>
              <a:t>MANOHAR: inspection</a:t>
            </a:r>
          </a:p>
          <a:p>
            <a:r>
              <a:rPr lang="en-US" altLang="en-US" dirty="0"/>
              <a:t>PRAMOD: </a:t>
            </a:r>
            <a:r>
              <a:rPr lang="en-US" altLang="en-US" dirty="0" err="1"/>
              <a:t>assy</a:t>
            </a:r>
            <a:endParaRPr lang="en-US" altLang="en-US" dirty="0"/>
          </a:p>
          <a:p>
            <a:r>
              <a:rPr lang="en-US" altLang="en-US" dirty="0"/>
              <a:t>PRAVEEN: OUR BUSSINESS PARTNER IS HONDA</a:t>
            </a:r>
          </a:p>
          <a:p>
            <a:r>
              <a:rPr lang="en-US" altLang="en-US" baseline="0" dirty="0"/>
              <a:t>SAJIN: WHERE FORK TIGHT IS GENERATING? </a:t>
            </a:r>
          </a:p>
          <a:p>
            <a:r>
              <a:rPr lang="en-US" altLang="en-US" baseline="0" dirty="0"/>
              <a:t>PRAVEEN: TURNING-2</a:t>
            </a:r>
          </a:p>
          <a:p>
            <a:r>
              <a:rPr lang="en-US" altLang="en-US" baseline="0" dirty="0"/>
              <a:t>SAJIN: DID WE HAVE THE REWORK DATA?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95" indent="-274806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9223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3891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7860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8291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57980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9766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3735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7306DB-99D5-48B7-934A-9024F7B9F07B}" type="slidenum">
              <a:rPr lang="en-US" altLang="en-US" sz="1200">
                <a:solidFill>
                  <a:srgbClr val="CC0000"/>
                </a:solidFill>
              </a:rPr>
              <a:pPr/>
              <a:t>21</a:t>
            </a:fld>
            <a:endParaRPr lang="en-US" altLang="en-US" sz="1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45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72B0F-EC78-4964-A991-FA8D95D95874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85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SAJIN: THE MAJOR FACTORS RELATED TO MACHINE</a:t>
            </a:r>
          </a:p>
          <a:p>
            <a:r>
              <a:rPr lang="en-US" dirty="0"/>
              <a:t>MANOHAR: 2 points read</a:t>
            </a:r>
          </a:p>
          <a:p>
            <a:r>
              <a:rPr lang="en-US" dirty="0"/>
              <a:t>SAJIN</a:t>
            </a:r>
            <a:r>
              <a:rPr lang="en-US" baseline="0" dirty="0"/>
              <a:t>: man</a:t>
            </a:r>
          </a:p>
          <a:p>
            <a:r>
              <a:rPr lang="en-US" baseline="0" dirty="0"/>
              <a:t>PRAMOD: read points</a:t>
            </a:r>
          </a:p>
          <a:p>
            <a:r>
              <a:rPr lang="en-US" baseline="0" dirty="0"/>
              <a:t>SAJIN: method</a:t>
            </a:r>
          </a:p>
          <a:p>
            <a:r>
              <a:rPr lang="en-US" baseline="0" dirty="0"/>
              <a:t>PRAVEEN: read all points </a:t>
            </a:r>
          </a:p>
          <a:p>
            <a:r>
              <a:rPr lang="en-US" baseline="0" dirty="0"/>
              <a:t>SAJIN: there is no cause in material</a:t>
            </a:r>
          </a:p>
          <a:p>
            <a:r>
              <a:rPr lang="en-US" baseline="0" dirty="0"/>
              <a:t>PRAVEEN: there is no causes in material found</a:t>
            </a:r>
          </a:p>
          <a:p>
            <a:r>
              <a:rPr lang="en-US" baseline="0" dirty="0"/>
              <a:t>SAJIN: lets du the factor analysis on these problem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A60A65-5954-469D-8053-1D3C69230BA1}" type="slidenum">
              <a:rPr kumimoji="0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666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SAJIN: WHAT IS TCE</a:t>
            </a:r>
          </a:p>
          <a:p>
            <a:r>
              <a:rPr lang="en-US" baseline="0" dirty="0"/>
              <a:t>BHASKAR : TCE IS MEASURED BY USING GRT</a:t>
            </a:r>
          </a:p>
          <a:p>
            <a:r>
              <a:rPr lang="en-US" baseline="0" dirty="0"/>
              <a:t>IT IS THE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483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EB185-0C77-4BB4-8842-16FDF1606BA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977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72B0F-EC78-4964-A991-FA8D95D95874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24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SAJIN: WHAT IS TCE</a:t>
            </a:r>
          </a:p>
          <a:p>
            <a:r>
              <a:rPr lang="en-US" baseline="0" dirty="0"/>
              <a:t>BHASKAR : TCE IS MEASURED BY USING GRT</a:t>
            </a:r>
          </a:p>
          <a:p>
            <a:r>
              <a:rPr lang="en-US" baseline="0" dirty="0"/>
              <a:t>IT IS THE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91514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MANOHAR: Machine: 2 points</a:t>
            </a:r>
            <a:r>
              <a:rPr lang="en-US" baseline="0" dirty="0"/>
              <a:t>( all together say….. Ok (loudly with thump show) after saying judgment is……….</a:t>
            </a:r>
          </a:p>
          <a:p>
            <a:r>
              <a:rPr lang="en-US" baseline="0" dirty="0"/>
              <a:t>PRAVEEN:  NEXT VARIATION AFTER SHAPING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47064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MANOHAR: Machine: 2 points</a:t>
            </a:r>
            <a:r>
              <a:rPr lang="en-US" baseline="0" dirty="0"/>
              <a:t>( all together say….. Ok (loudly with thump show) after saying judgment is……….</a:t>
            </a:r>
          </a:p>
          <a:p>
            <a:r>
              <a:rPr lang="en-US" baseline="0" dirty="0"/>
              <a:t>PRAVEEN:  NEXT VARIATION AFTER SHAPING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29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5509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EB185-0C77-4BB4-8842-16FDF1606BA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93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1pPr>
            <a:lvl2pPr marL="736367" indent="-283219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2pPr>
            <a:lvl3pPr marL="1132873" indent="-2265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3pPr>
            <a:lvl4pPr marL="1586022" indent="-2265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4pPr>
            <a:lvl5pPr marL="2039172" indent="-226575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5pPr>
            <a:lvl6pPr marL="2492321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6pPr>
            <a:lvl7pPr marL="2945471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7pPr>
            <a:lvl8pPr marL="3398620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8pPr>
            <a:lvl9pPr marL="3851769" indent="-226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ahoma" pitchFamily="34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533C6BF-8A36-479C-B49F-F63B18CC956C}" type="slidenum">
              <a:rPr lang="en-US" altLang="ja-JP" smtClean="0">
                <a:solidFill>
                  <a:srgbClr val="000000"/>
                </a:solidFill>
                <a:ea typeface="Meiryo UI" pitchFamily="50" charset="-128"/>
                <a:cs typeface="Meiryo UI" pitchFamily="50" charset="-128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ja-JP">
              <a:solidFill>
                <a:srgbClr val="000000"/>
              </a:solidFill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A123BCD-D5FD-4BBE-A175-3BBADFD93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INTRODUCTION BY SAJIN</a:t>
            </a:r>
          </a:p>
        </p:txBody>
      </p:sp>
    </p:spTree>
    <p:extLst>
      <p:ext uri="{BB962C8B-B14F-4D97-AF65-F5344CB8AC3E}">
        <p14:creationId xmlns:p14="http://schemas.microsoft.com/office/powerpoint/2010/main" val="17758511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72B0F-EC78-4964-A991-FA8D95D95874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172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MANOHAR: Machine: 2 points</a:t>
            </a:r>
            <a:r>
              <a:rPr lang="en-US" baseline="0" dirty="0"/>
              <a:t>( all together say….. Ok (loudly with thump show) after saying judgment is……….</a:t>
            </a:r>
          </a:p>
          <a:p>
            <a:r>
              <a:rPr lang="en-US" baseline="0" dirty="0"/>
              <a:t>PRAVEEN:  NEXT VARIATION AFTER SHAPING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1042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EB185-0C77-4BB4-8842-16FDF1606BA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312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baseline="0" dirty="0"/>
              <a:t>PRAVEEN:  THIS IS OUR ACTIVITY PLAN. </a:t>
            </a:r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35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77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EB185-0C77-4BB4-8842-16FDF1606BA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33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MANOHAR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98664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</a:t>
            </a:r>
            <a:r>
              <a:rPr lang="en-US" baseline="0" dirty="0"/>
              <a:t> TOGETHER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9444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SAJIN: We manufacture</a:t>
            </a:r>
          </a:p>
          <a:p>
            <a:r>
              <a:rPr lang="en-US" baseline="0" dirty="0"/>
              <a:t>MANOHAR: Motorcycle transmission</a:t>
            </a:r>
          </a:p>
          <a:p>
            <a:r>
              <a:rPr lang="en-US" baseline="0" dirty="0"/>
              <a:t>PRAMOD: Scooter</a:t>
            </a:r>
          </a:p>
          <a:p>
            <a:r>
              <a:rPr lang="en-US" baseline="0" dirty="0"/>
              <a:t>PRAVEEN: Engine gear</a:t>
            </a:r>
          </a:p>
          <a:p>
            <a:r>
              <a:rPr lang="en-US" baseline="0" dirty="0"/>
              <a:t>MANOHAR: Cam shaft</a:t>
            </a:r>
          </a:p>
          <a:p>
            <a:r>
              <a:rPr lang="en-US" baseline="0" dirty="0"/>
              <a:t>PRAMOD: Connecting rod</a:t>
            </a:r>
          </a:p>
          <a:p>
            <a:r>
              <a:rPr lang="en-US" baseline="0" dirty="0"/>
              <a:t>PRAVEEN: Kick assembly</a:t>
            </a:r>
          </a:p>
          <a:p>
            <a:r>
              <a:rPr lang="en-US" baseline="0" dirty="0"/>
              <a:t>SAJIN: Our facilities are</a:t>
            </a:r>
          </a:p>
          <a:p>
            <a:r>
              <a:rPr lang="en-US" baseline="0" dirty="0"/>
              <a:t>MANOHAR: Forging</a:t>
            </a:r>
          </a:p>
          <a:p>
            <a:r>
              <a:rPr lang="en-US" baseline="0" dirty="0"/>
              <a:t>PRAMOD: Gear cutting</a:t>
            </a:r>
          </a:p>
          <a:p>
            <a:r>
              <a:rPr lang="en-US" baseline="0" dirty="0"/>
              <a:t>PRAVEEN: Heat treatment</a:t>
            </a:r>
          </a:p>
          <a:p>
            <a:r>
              <a:rPr lang="en-US" baseline="0" dirty="0"/>
              <a:t>MANOHAR: grinding</a:t>
            </a:r>
          </a:p>
          <a:p>
            <a:r>
              <a:rPr lang="en-US" baseline="0" dirty="0"/>
              <a:t>PRAMOD: </a:t>
            </a:r>
            <a:r>
              <a:rPr lang="en-US" baseline="0" dirty="0" err="1"/>
              <a:t>Assy</a:t>
            </a:r>
            <a:endParaRPr lang="en-US" baseline="0" dirty="0"/>
          </a:p>
          <a:p>
            <a:r>
              <a:rPr lang="en-US" baseline="0" dirty="0"/>
              <a:t>SAJIN: We were in operation since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0731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SAJIN : TEAM INTRODUCTION OF UDAY SAN AND THE MEETING EXPLAINATION</a:t>
            </a:r>
          </a:p>
          <a:p>
            <a:r>
              <a:rPr lang="en-US" altLang="en-US" dirty="0"/>
              <a:t>ALL SELF INTRODUCTION</a:t>
            </a:r>
          </a:p>
          <a:p>
            <a:r>
              <a:rPr lang="en-US" altLang="en-US" dirty="0"/>
              <a:t>BHASKAR :  MEMBER INTRODUCTION AND SELF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4495" indent="-274806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9223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3891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78602" indent="-219845"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18291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57980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29766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737359" indent="-219845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D34A97-FA2F-4CF7-A93E-025F42F4C7E1}" type="slidenum">
              <a:rPr lang="en-US" altLang="en-US" sz="1200">
                <a:solidFill>
                  <a:srgbClr val="CC0000"/>
                </a:solidFill>
              </a:rPr>
              <a:pPr/>
              <a:t>5</a:t>
            </a:fld>
            <a:endParaRPr lang="en-US" altLang="en-US" sz="1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3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baseline="0" dirty="0"/>
              <a:t>SAJIN:  THIS IS OUR ACTIVITY PLAN. </a:t>
            </a:r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73941" indent="-297669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90679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66950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143222" indent="-238136"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619493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95764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572036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048307" indent="-238136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6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6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SAJIN: LETS  IDENTIFY THE AREAS FOR IMPROVEMENTS.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273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SAJIN :LETS EVALUATE THE PROBLEM BY KJ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756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REWORK HAS GOT MAXIMUM POINTS SO WE SELECT REWORK FOR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45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05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6DCA0-743C-4A9E-8F84-859242D2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026070-35B0-42E9-85F9-D03A542C4050}" type="slidenum">
              <a:rPr lang="en-US" altLang="ja-JP" smtClean="0"/>
              <a:pPr>
                <a:defRPr/>
              </a:pPr>
              <a:t>‹#›</a:t>
            </a:fld>
            <a:r>
              <a:rPr lang="en-US" altLang="ja-JP" dirty="0"/>
              <a:t>/46</a:t>
            </a:r>
          </a:p>
        </p:txBody>
      </p:sp>
    </p:spTree>
    <p:extLst>
      <p:ext uri="{BB962C8B-B14F-4D97-AF65-F5344CB8AC3E}">
        <p14:creationId xmlns:p14="http://schemas.microsoft.com/office/powerpoint/2010/main" val="79084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786D-28B6-4205-888F-A26CDE23957D}" type="datetimeFigureOut">
              <a:rPr lang="en-US" altLang="ja-JP"/>
              <a:pPr>
                <a:defRPr/>
              </a:pPr>
              <a:t>9/30/2020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1FD66-1A69-4889-AAE4-BB31B40D8A5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0394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DAEB601C-50A2-4673-9369-02FA972E5D4A}" type="datetime1">
              <a:rPr lang="en-US" altLang="ja-JP" smtClean="0"/>
              <a:t>9/30/2020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69022" y="5839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600" b="1">
                <a:solidFill>
                  <a:schemeClr val="tx1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28026070-35B0-42E9-85F9-D03A542C4050}" type="slidenum">
              <a:rPr lang="en-US" altLang="ja-JP" smtClean="0"/>
              <a:pPr>
                <a:defRPr/>
              </a:pPr>
              <a:t>‹#›</a:t>
            </a:fld>
            <a:r>
              <a:rPr lang="en-US" altLang="ja-JP"/>
              <a:t>/45</a:t>
            </a:r>
            <a:endParaRPr lang="en-US" altLang="ja-JP" dirty="0"/>
          </a:p>
        </p:txBody>
      </p:sp>
      <p:graphicFrame>
        <p:nvGraphicFramePr>
          <p:cNvPr id="1032" name="Object 3"/>
          <p:cNvGraphicFramePr>
            <a:graphicFrameLocks noChangeAspect="1"/>
          </p:cNvGraphicFramePr>
          <p:nvPr userDrawn="1"/>
        </p:nvGraphicFramePr>
        <p:xfrm>
          <a:off x="8191500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36" name="Photo Editor Photo" r:id="rId6" imgW="6238095" imgH="5582429" progId="">
                  <p:embed/>
                </p:oleObj>
              </mc:Choice>
              <mc:Fallback>
                <p:oleObj name="Photo Editor Photo" r:id="rId6" imgW="6238095" imgH="5582429" progId="">
                  <p:embed/>
                  <p:pic>
                    <p:nvPicPr>
                      <p:cNvPr id="103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F81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EEECE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コネクタ 8"/>
          <p:cNvCxnSpPr/>
          <p:nvPr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175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6"/>
          <p:cNvSpPr txBox="1">
            <a:spLocks noChangeArrowheads="1"/>
          </p:cNvSpPr>
          <p:nvPr/>
        </p:nvSpPr>
        <p:spPr bwMode="auto">
          <a:xfrm>
            <a:off x="6843713" y="509588"/>
            <a:ext cx="1374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defRPr/>
            </a:pPr>
            <a:r>
              <a:rPr lang="en-US" altLang="ja-JP" sz="1200" dirty="0">
                <a:solidFill>
                  <a:srgbClr val="59595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MAP-ID</a:t>
            </a:r>
            <a:endParaRPr lang="ja-JP" altLang="en-US" sz="1200">
              <a:solidFill>
                <a:srgbClr val="59595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88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30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8DA73-EFF4-4C3A-8BDA-B21716F4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550C-57F3-430E-9C04-9BBF7464E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49EF3-64D2-420C-AB4D-089415580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EB79B-9A15-4CA7-B491-D5296527B4E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C3F83-B6BA-46C5-8266-EB34B2330B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E1A70-8B27-4DA5-8F25-A05CFB63B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F8462-1AC3-40FF-A651-11582C5BF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02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Au7f87LncAhVFSX0KHYMCDekQjRx6BAgBEAU&amp;url=https://www.presentermedia.com/index.php?target=closeup&amp;maincat=animsp&amp;id=2199&amp;psig=AOvVaw0BYk6P1juMXfUvFnmsduIs&amp;ust=15325940260601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8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13" Type="http://schemas.openxmlformats.org/officeDocument/2006/relationships/hyperlink" Target="http://www.google.co.jp/url?sa=i&amp;rct=j&amp;q=&amp;esrc=s&amp;source=images&amp;cd=&amp;cad=rja&amp;uact=8&amp;ved=0ahUKEwis-Yjak_LMAhWCL6YKHZ3iAnEQjRwIBw&amp;url=http://vntoshi.com/?p%3D209&amp;bvm=bv.122676328,d.dGY&amp;psig=AFQjCNGj-4vID9XToRriclI022JX_gjycg&amp;ust=1464160138949108" TargetMode="External"/><Relationship Id="rId18" Type="http://schemas.openxmlformats.org/officeDocument/2006/relationships/image" Target="../media/image10.png"/><Relationship Id="rId26" Type="http://schemas.openxmlformats.org/officeDocument/2006/relationships/image" Target="../media/image16.png"/><Relationship Id="rId3" Type="http://schemas.openxmlformats.org/officeDocument/2006/relationships/hyperlink" Target="http://www.google.co.jp/url?sa=i&amp;rct=j&amp;q=&amp;esrc=s&amp;source=images&amp;cd=&amp;cad=rja&amp;uact=8&amp;ved=0ahUKEwjA7cH3kPLMAhUDE5QKHUhzBfUQjRwIBw&amp;url=http://freesozai.jp/itemList.php?category%3Dnation_flag%26page%3Dntf_401%26type%3Dsozai&amp;bvm=bv.122676328,d.dGY&amp;psig=AFQjCNHMRO8CBtrQYKpjkjaGF34Vt03rAw&amp;ust=1464159375470171" TargetMode="External"/><Relationship Id="rId21" Type="http://schemas.openxmlformats.org/officeDocument/2006/relationships/image" Target="../media/image13.png"/><Relationship Id="rId7" Type="http://schemas.openxmlformats.org/officeDocument/2006/relationships/hyperlink" Target="http://www.google.co.jp/url?sa=i&amp;rct=j&amp;q=&amp;esrc=s&amp;source=images&amp;cd=&amp;cad=rja&amp;uact=8&amp;ved=0ahUKEwjh9pC7kvLMAhULJpQKHZ4yBzoQjRwIBw&amp;url=http://www.abysse.co.jp/world/flag/asia/indonesia.html&amp;bvm=bv.122676328,d.dGY&amp;psig=AFQjCNEVrDibqEEiajTGCcBLUBDMioCI9w&amp;ust=1464159805526882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s://www.google.co.jp/url?sa=i&amp;rct=j&amp;q=&amp;esrc=s&amp;source=imgres&amp;cd=&amp;cad=rja&amp;uact=8&amp;ved=0ahUKEwj7nqO1nOHPAhUowFQKHYrcAXAQjRwIBw&amp;url=https://ja.wikipedia.org/wiki/%E6%97%A5%E6%9C%AC&amp;psig=AFQjCNH64h7P8ob1Zm9rMl-sWmNjFAivuA&amp;ust=1476772502391858" TargetMode="External"/><Relationship Id="rId25" Type="http://schemas.openxmlformats.org/officeDocument/2006/relationships/hyperlink" Target="http://www.google.co.jp/url?sa=i&amp;rct=j&amp;q=&amp;esrc=s&amp;source=images&amp;cd=&amp;cad=rja&amp;uact=8&amp;ved=0ahUKEwj3iYibk_LMAhUhFqYKHZcWBukQjRwIBw&amp;url=http://freesozai.jp/itemList.php?category%3Dnation_flag%26page%3Dntf_109%26type%3Dsozai&amp;bvm=bv.122676328,d.dGY&amp;psig=AFQjCNHZE8_FzUaUDMlzWNBp-02NCQ277g&amp;ust=1464160005988796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gif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11" Type="http://schemas.openxmlformats.org/officeDocument/2006/relationships/hyperlink" Target="https://www.google.co.jp/url?sa=i&amp;rct=j&amp;q=&amp;esrc=s&amp;source=images&amp;cd=&amp;ved=0ahUKEwjntLagkfLMAhWKq5QKHX5LCB4QjRwIBw&amp;url=https://ja.wikipedia.org/wiki/%E3%83%96%E3%83%A9%E3%82%B8%E3%83%AB%E3%81%AE%E5%9B%BD%E6%97%97&amp;bvm=bv.122676328,d.dGY&amp;psig=AFQjCNGIt1DkQdE0MllgqpHP8Jf19VlcAg&amp;ust=1464159481853911" TargetMode="External"/><Relationship Id="rId24" Type="http://schemas.openxmlformats.org/officeDocument/2006/relationships/image" Target="../media/image15.gif"/><Relationship Id="rId5" Type="http://schemas.openxmlformats.org/officeDocument/2006/relationships/hyperlink" Target="http://www.google.co.jp/url?sa=i&amp;rct=j&amp;q=&amp;esrc=s&amp;source=images&amp;cd=&amp;cad=rja&amp;uact=8&amp;ved=0ahUKEwj5gLXKkfLMAhXDkJQKHQ7mDuwQjRwIBw&amp;url=http://www.abysse.co.jp/world/flag/asia/thailand.html&amp;bvm=bv.122676328,d.dGY&amp;psig=AFQjCNEo1h2JjRZ8KbOswGh9onorba59Fg&amp;ust=1464159568855006" TargetMode="External"/><Relationship Id="rId15" Type="http://schemas.openxmlformats.org/officeDocument/2006/relationships/hyperlink" Target="http://www.google.co.jp/url?sa=i&amp;rct=j&amp;q=&amp;esrc=s&amp;source=images&amp;cd=&amp;cad=rja&amp;uact=8&amp;ved=0ahUKEwixgfWHkfLMAhVCnZQKHbdFCsoQjRwIBw&amp;url=http://www.abysse.co.jp/world/flag/america/mexico.html&amp;bvm=bv.122676328,d.dGY&amp;psig=AFQjCNE1FOy96aDH8Y4iZNxIgE9QB0yZxQ&amp;ust=1464159426671522" TargetMode="External"/><Relationship Id="rId23" Type="http://schemas.openxmlformats.org/officeDocument/2006/relationships/hyperlink" Target="http://www.google.co.jp/url?sa=i&amp;rct=j&amp;q=&amp;esrc=s&amp;source=images&amp;cd=&amp;cad=rja&amp;uact=8&amp;ved=0ahUKEwj_xJrekfLMAhWME5QKHdyMBQQQjRwIBw&amp;url=http://www.abysse.co.jp/world/flag/europe/united_kingdom.html&amp;bvm=bv.122676328,d.dGY&amp;psig=AFQjCNEElsSnLyCGiv7VUJgKjOK8OwkTtQ&amp;ust=1464159610678981" TargetMode="External"/><Relationship Id="rId10" Type="http://schemas.openxmlformats.org/officeDocument/2006/relationships/image" Target="../media/image6.jpe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hyperlink" Target="http://www.google.co.jp/url?sa=i&amp;rct=j&amp;q=&amp;esrc=s&amp;source=images&amp;cd=&amp;cad=rja&amp;uact=8&amp;ved=0ahUKEwihoPyTkfLMAhWCF5QKHbnJDvgQjRwIBw&amp;url=http://event21.co.jp/byo_101_nusa_cd.htm&amp;bvm=bv.122676328,d.dGY&amp;psig=AFQjCNF4Sdh8RE_enbALIf2XI2tZZnrsdg&amp;ust=1464159455189102" TargetMode="External"/><Relationship Id="rId14" Type="http://schemas.openxmlformats.org/officeDocument/2006/relationships/image" Target="../media/image8.png"/><Relationship Id="rId22" Type="http://schemas.openxmlformats.org/officeDocument/2006/relationships/image" Target="../media/image14.png"/><Relationship Id="rId27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microsoft.com/office/2007/relationships/hdphoto" Target="../media/hdphoto5.wdp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11" Type="http://schemas.openxmlformats.org/officeDocument/2006/relationships/image" Target="../media/image87.jpeg"/><Relationship Id="rId5" Type="http://schemas.openxmlformats.org/officeDocument/2006/relationships/image" Target="../media/image90.jpeg"/><Relationship Id="rId10" Type="http://schemas.microsoft.com/office/2007/relationships/hdphoto" Target="../media/hdphoto4.wdp"/><Relationship Id="rId4" Type="http://schemas.openxmlformats.org/officeDocument/2006/relationships/image" Target="../media/image89.gif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8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image" Target="../media/image101.jpe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microsoft.com/office/2007/relationships/hdphoto" Target="../media/hdphoto6.wdp"/><Relationship Id="rId10" Type="http://schemas.openxmlformats.org/officeDocument/2006/relationships/image" Target="../media/image106.jpe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jpeg"/><Relationship Id="rId3" Type="http://schemas.openxmlformats.org/officeDocument/2006/relationships/image" Target="../media/image18.png"/><Relationship Id="rId21" Type="http://schemas.openxmlformats.org/officeDocument/2006/relationships/image" Target="../media/image36.jpeg"/><Relationship Id="rId34" Type="http://schemas.openxmlformats.org/officeDocument/2006/relationships/image" Target="../media/image49.jpeg"/><Relationship Id="rId42" Type="http://schemas.openxmlformats.org/officeDocument/2006/relationships/image" Target="../media/image57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gif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11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2.png"/><Relationship Id="rId4" Type="http://schemas.microsoft.com/office/2007/relationships/hdphoto" Target="../media/hdphoto8.wdp"/><Relationship Id="rId9" Type="http://schemas.openxmlformats.org/officeDocument/2006/relationships/image" Target="../media/image1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Au7f87LncAhVFSX0KHYMCDekQjRx6BAgBEAU&amp;url=https://www.presentermedia.com/index.php?target=closeup&amp;maincat=clipart&amp;id=21422&amp;psig=AOvVaw0BYk6P1juMXfUvFnmsduIs&amp;ust=1532594026060124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chart" Target="../charts/chart16.xml"/><Relationship Id="rId4" Type="http://schemas.openxmlformats.org/officeDocument/2006/relationships/image" Target="../media/image11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jpeg"/><Relationship Id="rId3" Type="http://schemas.openxmlformats.org/officeDocument/2006/relationships/image" Target="../media/image58.jpeg"/><Relationship Id="rId7" Type="http://schemas.openxmlformats.org/officeDocument/2006/relationships/image" Target="../media/image62.emf"/><Relationship Id="rId12" Type="http://schemas.microsoft.com/office/2007/relationships/hdphoto" Target="../media/hdphoto2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5.png"/><Relationship Id="rId5" Type="http://schemas.openxmlformats.org/officeDocument/2006/relationships/image" Target="../media/image60.jpeg"/><Relationship Id="rId15" Type="http://schemas.openxmlformats.org/officeDocument/2006/relationships/image" Target="../media/image68.jpeg"/><Relationship Id="rId10" Type="http://schemas.openxmlformats.org/officeDocument/2006/relationships/image" Target="../media/image64.jpeg"/><Relationship Id="rId4" Type="http://schemas.openxmlformats.org/officeDocument/2006/relationships/image" Target="../media/image59.jpeg"/><Relationship Id="rId9" Type="http://schemas.microsoft.com/office/2007/relationships/hdphoto" Target="../media/hdphoto1.wdp"/><Relationship Id="rId1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microsoft.com/office/2007/relationships/hdphoto" Target="../media/hdphoto3.wdp"/><Relationship Id="rId9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BF073-86BE-4507-BDCF-709F37250F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8100" y="817405"/>
            <a:ext cx="9135412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4000" b="1" cap="all" dirty="0">
                <a:ln w="9000" cmpd="sng">
                  <a:solidFill>
                    <a:srgbClr val="FF0000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/>
              </a:rPr>
              <a:t>MUSASHI AUTO PARTS INDIA PVT </a:t>
            </a:r>
            <a:r>
              <a:rPr lang="en-US" sz="4000" b="1" cap="all" dirty="0" err="1">
                <a:ln w="9000" cmpd="sng">
                  <a:solidFill>
                    <a:srgbClr val="FF0000"/>
                  </a:solidFill>
                  <a:prstDash val="solid"/>
                </a:ln>
                <a:solidFill>
                  <a:schemeClr val="accent3">
                    <a:lumMod val="50000"/>
                  </a:schemeClr>
                </a:solidFill>
                <a:effectLst/>
              </a:rPr>
              <a:t>LIMITEd</a:t>
            </a:r>
            <a:endParaRPr lang="en-US" sz="4000" b="1" cap="all" dirty="0">
              <a:ln w="9000" cmpd="sng">
                <a:solidFill>
                  <a:srgbClr val="FF0000"/>
                </a:solidFill>
                <a:prstDash val="solid"/>
              </a:ln>
              <a:solidFill>
                <a:schemeClr val="accent3">
                  <a:lumMod val="50000"/>
                </a:schemeClr>
              </a:solidFill>
              <a:effectLst/>
            </a:endParaRPr>
          </a:p>
        </p:txBody>
      </p:sp>
      <p:sp>
        <p:nvSpPr>
          <p:cNvPr id="17415" name="TextBox 8"/>
          <p:cNvSpPr txBox="1">
            <a:spLocks noChangeArrowheads="1"/>
          </p:cNvSpPr>
          <p:nvPr/>
        </p:nvSpPr>
        <p:spPr bwMode="auto">
          <a:xfrm>
            <a:off x="437101" y="6160086"/>
            <a:ext cx="81369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 dirty="0">
                <a:highlight>
                  <a:srgbClr val="FFFF99"/>
                </a:highlight>
              </a:rPr>
              <a:t>No Limitations For Improvements……….</a:t>
            </a:r>
            <a:endParaRPr lang="en-IN" altLang="en-US" i="1" dirty="0">
              <a:highlight>
                <a:srgbClr val="FFFF99"/>
              </a:highlight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5339" y="2273028"/>
            <a:ext cx="7753789" cy="156966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WELCOME</a:t>
            </a:r>
          </a:p>
          <a:p>
            <a:pPr algn="ctr">
              <a:defRPr/>
            </a:pPr>
            <a:r>
              <a:rPr lang="en-US" sz="4800" b="1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YOU ALL MIQC – 2018-19 </a:t>
            </a:r>
            <a:endParaRPr lang="en-US" sz="6600" b="1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437" y="1660921"/>
            <a:ext cx="659988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54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Wide Latin" pitchFamily="18" charset="0"/>
                <a:ea typeface="MS PGothic" pitchFamily="34" charset="-128"/>
              </a:rPr>
              <a:t>HORIZON</a:t>
            </a:r>
          </a:p>
        </p:txBody>
      </p:sp>
    </p:spTree>
    <p:extLst>
      <p:ext uri="{BB962C8B-B14F-4D97-AF65-F5344CB8AC3E}">
        <p14:creationId xmlns:p14="http://schemas.microsoft.com/office/powerpoint/2010/main" val="98244180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90732-AD80-4900-B04A-6B5519A4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026070-35B0-42E9-85F9-D03A542C4050}" type="slidenum">
              <a:rPr lang="en-US" altLang="ja-JP" smtClean="0"/>
              <a:pPr>
                <a:defRPr/>
              </a:pPr>
              <a:t>10</a:t>
            </a:fld>
            <a:r>
              <a:rPr lang="en-US" altLang="ja-JP"/>
              <a:t>/46</a:t>
            </a:r>
            <a:endParaRPr lang="en-US" altLang="ja-JP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97F786-D9DF-4E18-B364-D138FBB892AD}"/>
              </a:ext>
            </a:extLst>
          </p:cNvPr>
          <p:cNvSpPr/>
          <p:nvPr/>
        </p:nvSpPr>
        <p:spPr>
          <a:xfrm>
            <a:off x="0" y="86727"/>
            <a:ext cx="7020272" cy="342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</a:rPr>
              <a:t>WHAT ARE THE QUALITY 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16EDB0-3727-4A63-B2CC-7E64C7FE30E8}"/>
              </a:ext>
            </a:extLst>
          </p:cNvPr>
          <p:cNvSpPr/>
          <p:nvPr/>
        </p:nvSpPr>
        <p:spPr>
          <a:xfrm>
            <a:off x="251520" y="1855264"/>
            <a:ext cx="3127779" cy="64633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REJECTION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Segoe Script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7494B-12ED-492D-850D-BC9FE7F8CBD2}"/>
              </a:ext>
            </a:extLst>
          </p:cNvPr>
          <p:cNvSpPr/>
          <p:nvPr/>
        </p:nvSpPr>
        <p:spPr>
          <a:xfrm>
            <a:off x="251520" y="2757269"/>
            <a:ext cx="25378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REWORK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DEC4B-F107-4C33-996A-A9F766E7B6D4}"/>
              </a:ext>
            </a:extLst>
          </p:cNvPr>
          <p:cNvSpPr/>
          <p:nvPr/>
        </p:nvSpPr>
        <p:spPr>
          <a:xfrm>
            <a:off x="251520" y="3720259"/>
            <a:ext cx="43604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FITTMENT ISSUE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Segoe Script" pitchFamily="34" charset="0"/>
            </a:endParaRPr>
          </a:p>
        </p:txBody>
      </p:sp>
      <p:sp>
        <p:nvSpPr>
          <p:cNvPr id="8" name="テキスト ボックス 3">
            <a:extLst>
              <a:ext uri="{FF2B5EF4-FFF2-40B4-BE49-F238E27FC236}">
                <a16:creationId xmlns:a16="http://schemas.microsoft.com/office/drawing/2014/main" id="{0DAC792F-A258-4A40-ABD8-A2C1B7015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9" y="6021288"/>
            <a:ext cx="9104443" cy="8367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en-US" dirty="0">
                <a:latin typeface="Segoe Script" pitchFamily="34" charset="0"/>
              </a:rPr>
              <a:t>SINCE REJECTION IS HIGH CONSIDERD, REJECTION ANALYSIS ON PRIORITY.  </a:t>
            </a:r>
            <a:r>
              <a:rPr lang="en-US" altLang="en-US" sz="2000" dirty="0">
                <a:latin typeface="Segoe Script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C143A-B37C-477A-BB81-591895A1E7CF}"/>
              </a:ext>
            </a:extLst>
          </p:cNvPr>
          <p:cNvSpPr/>
          <p:nvPr/>
        </p:nvSpPr>
        <p:spPr>
          <a:xfrm>
            <a:off x="251520" y="935577"/>
            <a:ext cx="39244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MODEL MIXUP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Segoe Script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E99EB-57A4-4B86-9AD9-47FE1B10B13B}"/>
              </a:ext>
            </a:extLst>
          </p:cNvPr>
          <p:cNvSpPr/>
          <p:nvPr/>
        </p:nvSpPr>
        <p:spPr>
          <a:xfrm>
            <a:off x="251520" y="4581128"/>
            <a:ext cx="47339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DELIVERY DELAY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Segoe Script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0F7B2B-C2BF-4F41-A8BA-70B46826E65F}"/>
              </a:ext>
            </a:extLst>
          </p:cNvPr>
          <p:cNvSpPr/>
          <p:nvPr/>
        </p:nvSpPr>
        <p:spPr>
          <a:xfrm>
            <a:off x="251520" y="5373216"/>
            <a:ext cx="37016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SAFETY ISSUE</a:t>
            </a:r>
            <a:endParaRPr lang="en-US" sz="3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13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641c05b0-28a9-4932-ab83-6e7bbfb7bd82@apcprd01">
            <a:extLst>
              <a:ext uri="{FF2B5EF4-FFF2-40B4-BE49-F238E27FC236}">
                <a16:creationId xmlns:a16="http://schemas.microsoft.com/office/drawing/2014/main" id="{98F68DC5-048C-4DB9-B07B-48DA8CD8B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824076"/>
            <a:ext cx="9133724" cy="599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TYPES OF DEFECTS LEADS TO REJECTION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82EB9918-4191-4B0B-9CC6-3CB75A8E2618}"/>
              </a:ext>
            </a:extLst>
          </p:cNvPr>
          <p:cNvSpPr/>
          <p:nvPr/>
        </p:nvSpPr>
        <p:spPr>
          <a:xfrm>
            <a:off x="5894675" y="995713"/>
            <a:ext cx="2162825" cy="612648"/>
          </a:xfrm>
          <a:prstGeom prst="cloudCallout">
            <a:avLst>
              <a:gd name="adj1" fmla="val 21003"/>
              <a:gd name="adj2" fmla="val 20560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/>
                <a:latin typeface="+mj-lt"/>
                <a:ea typeface="Meiryo UI" panose="020B0604030504040204" pitchFamily="50" charset="-128"/>
              </a:rPr>
              <a:t>ID OVER SIZE</a:t>
            </a:r>
          </a:p>
        </p:txBody>
      </p:sp>
      <p:sp>
        <p:nvSpPr>
          <p:cNvPr id="29" name="Thought Bubble: Cloud 28">
            <a:extLst>
              <a:ext uri="{FF2B5EF4-FFF2-40B4-BE49-F238E27FC236}">
                <a16:creationId xmlns:a16="http://schemas.microsoft.com/office/drawing/2014/main" id="{6DC61E2B-E388-42CE-A194-4AA2AFDE67AE}"/>
              </a:ext>
            </a:extLst>
          </p:cNvPr>
          <p:cNvSpPr/>
          <p:nvPr/>
        </p:nvSpPr>
        <p:spPr>
          <a:xfrm>
            <a:off x="1070425" y="857876"/>
            <a:ext cx="2520280" cy="715089"/>
          </a:xfrm>
          <a:prstGeom prst="cloudCallout">
            <a:avLst>
              <a:gd name="adj1" fmla="val 19310"/>
              <a:gd name="adj2" fmla="val 14317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/>
                <a:latin typeface="+mj-lt"/>
                <a:ea typeface="Meiryo UI" panose="020B0604030504040204" pitchFamily="50" charset="-128"/>
              </a:rPr>
              <a:t>RUST PARTS</a:t>
            </a:r>
          </a:p>
        </p:txBody>
      </p:sp>
      <p:sp>
        <p:nvSpPr>
          <p:cNvPr id="32" name="Thought Bubble: Cloud 31">
            <a:extLst>
              <a:ext uri="{FF2B5EF4-FFF2-40B4-BE49-F238E27FC236}">
                <a16:creationId xmlns:a16="http://schemas.microsoft.com/office/drawing/2014/main" id="{E256277D-6062-4CC0-9BA9-8EFFE968EBA9}"/>
              </a:ext>
            </a:extLst>
          </p:cNvPr>
          <p:cNvSpPr/>
          <p:nvPr/>
        </p:nvSpPr>
        <p:spPr>
          <a:xfrm>
            <a:off x="39593" y="1596860"/>
            <a:ext cx="2228151" cy="612648"/>
          </a:xfrm>
          <a:prstGeom prst="cloudCallout">
            <a:avLst>
              <a:gd name="adj1" fmla="val 15543"/>
              <a:gd name="adj2" fmla="val 12475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/>
                <a:latin typeface="+mj-lt"/>
                <a:ea typeface="Meiryo UI" panose="020B0604030504040204" pitchFamily="50" charset="-128"/>
              </a:rPr>
              <a:t>SPLINE DENT</a:t>
            </a:r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48D67F8B-D61F-4AD4-85F9-0E19356C2889}"/>
              </a:ext>
            </a:extLst>
          </p:cNvPr>
          <p:cNvSpPr/>
          <p:nvPr/>
        </p:nvSpPr>
        <p:spPr>
          <a:xfrm>
            <a:off x="0" y="3174481"/>
            <a:ext cx="2736304" cy="777347"/>
          </a:xfrm>
          <a:prstGeom prst="cloudCallout">
            <a:avLst>
              <a:gd name="adj1" fmla="val 60218"/>
              <a:gd name="adj2" fmla="val -595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+mj-lt"/>
                <a:ea typeface="Meiryo UI" panose="020B0604030504040204" pitchFamily="50" charset="-128"/>
              </a:rPr>
              <a:t>OBD U/S</a:t>
            </a:r>
            <a:endParaRPr lang="en-US" sz="2000" b="1" dirty="0">
              <a:solidFill>
                <a:srgbClr val="002060"/>
              </a:solidFill>
              <a:effectLst/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B3FA0D62-0278-404F-AB51-69CA1850E294}"/>
              </a:ext>
            </a:extLst>
          </p:cNvPr>
          <p:cNvSpPr/>
          <p:nvPr/>
        </p:nvSpPr>
        <p:spPr>
          <a:xfrm>
            <a:off x="39593" y="5945326"/>
            <a:ext cx="2736304" cy="612648"/>
          </a:xfrm>
          <a:prstGeom prst="cloudCallout">
            <a:avLst>
              <a:gd name="adj1" fmla="val 22691"/>
              <a:gd name="adj2" fmla="val -35209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/>
                <a:latin typeface="+mj-lt"/>
                <a:ea typeface="Meiryo UI" panose="020B0604030504040204" pitchFamily="50" charset="-128"/>
              </a:rPr>
              <a:t>CUTTER MARK</a:t>
            </a:r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EBE51040-A44A-48D5-A447-55EBB7612A87}"/>
              </a:ext>
            </a:extLst>
          </p:cNvPr>
          <p:cNvSpPr/>
          <p:nvPr/>
        </p:nvSpPr>
        <p:spPr>
          <a:xfrm>
            <a:off x="6613444" y="1883452"/>
            <a:ext cx="2520280" cy="715089"/>
          </a:xfrm>
          <a:prstGeom prst="cloudCallout">
            <a:avLst>
              <a:gd name="adj1" fmla="val -38700"/>
              <a:gd name="adj2" fmla="val 12987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/>
                <a:latin typeface="+mj-lt"/>
                <a:ea typeface="Meiryo UI" panose="020B0604030504040204" pitchFamily="50" charset="-128"/>
              </a:rPr>
              <a:t>FACE UNCLEAR</a:t>
            </a:r>
          </a:p>
        </p:txBody>
      </p:sp>
      <p:sp>
        <p:nvSpPr>
          <p:cNvPr id="59" name="Thought Bubble: Cloud 58">
            <a:extLst>
              <a:ext uri="{FF2B5EF4-FFF2-40B4-BE49-F238E27FC236}">
                <a16:creationId xmlns:a16="http://schemas.microsoft.com/office/drawing/2014/main" id="{EEB42E7C-8E20-453C-92CE-519F1940CB00}"/>
              </a:ext>
            </a:extLst>
          </p:cNvPr>
          <p:cNvSpPr/>
          <p:nvPr/>
        </p:nvSpPr>
        <p:spPr>
          <a:xfrm>
            <a:off x="6742482" y="3299659"/>
            <a:ext cx="2520280" cy="842573"/>
          </a:xfrm>
          <a:prstGeom prst="cloudCallout">
            <a:avLst>
              <a:gd name="adj1" fmla="val -52885"/>
              <a:gd name="adj2" fmla="val -237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TCE</a:t>
            </a:r>
            <a:endParaRPr lang="en-US" sz="2000" b="1" dirty="0">
              <a:solidFill>
                <a:srgbClr val="002060"/>
              </a:solidFill>
              <a:effectLst/>
              <a:latin typeface="+mj-lt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0" name="Thought Bubble: Cloud 59">
            <a:extLst>
              <a:ext uri="{FF2B5EF4-FFF2-40B4-BE49-F238E27FC236}">
                <a16:creationId xmlns:a16="http://schemas.microsoft.com/office/drawing/2014/main" id="{8E8C2847-8227-4A70-B48F-8D18A27A5ED8}"/>
              </a:ext>
            </a:extLst>
          </p:cNvPr>
          <p:cNvSpPr/>
          <p:nvPr/>
        </p:nvSpPr>
        <p:spPr>
          <a:xfrm>
            <a:off x="292190" y="4668510"/>
            <a:ext cx="2520280" cy="715089"/>
          </a:xfrm>
          <a:prstGeom prst="cloudCallout">
            <a:avLst>
              <a:gd name="adj1" fmla="val 71290"/>
              <a:gd name="adj2" fmla="val -1178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+mj-lt"/>
                <a:ea typeface="Meiryo UI" panose="020B0604030504040204" pitchFamily="50" charset="-128"/>
              </a:rPr>
              <a:t>FACE R/O</a:t>
            </a:r>
            <a:endParaRPr lang="en-US" sz="2000" b="1" dirty="0">
              <a:solidFill>
                <a:srgbClr val="002060"/>
              </a:solidFill>
              <a:effectLst/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61" name="Thought Bubble: Cloud 60">
            <a:extLst>
              <a:ext uri="{FF2B5EF4-FFF2-40B4-BE49-F238E27FC236}">
                <a16:creationId xmlns:a16="http://schemas.microsoft.com/office/drawing/2014/main" id="{139F46F7-A937-4F81-BD0E-BFED911668D2}"/>
              </a:ext>
            </a:extLst>
          </p:cNvPr>
          <p:cNvSpPr/>
          <p:nvPr/>
        </p:nvSpPr>
        <p:spPr>
          <a:xfrm>
            <a:off x="3308048" y="5332677"/>
            <a:ext cx="2736304" cy="715089"/>
          </a:xfrm>
          <a:prstGeom prst="cloudCallout">
            <a:avLst>
              <a:gd name="adj1" fmla="val -3423"/>
              <a:gd name="adj2" fmla="val -21269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+mj-lt"/>
                <a:ea typeface="Meiryo UI" panose="020B0604030504040204" pitchFamily="50" charset="-128"/>
              </a:rPr>
              <a:t>PCD R/O</a:t>
            </a:r>
            <a:endParaRPr lang="en-US" sz="2000" b="1" dirty="0">
              <a:solidFill>
                <a:srgbClr val="002060"/>
              </a:solidFill>
              <a:effectLst/>
              <a:latin typeface="+mj-lt"/>
              <a:ea typeface="Meiryo UI" panose="020B0604030504040204" pitchFamily="50" charset="-128"/>
            </a:endParaRPr>
          </a:p>
        </p:txBody>
      </p:sp>
      <p:sp>
        <p:nvSpPr>
          <p:cNvPr id="62" name="Thought Bubble: Cloud 61">
            <a:extLst>
              <a:ext uri="{FF2B5EF4-FFF2-40B4-BE49-F238E27FC236}">
                <a16:creationId xmlns:a16="http://schemas.microsoft.com/office/drawing/2014/main" id="{F7DC5098-A7DA-439B-90FB-61DFF732283D}"/>
              </a:ext>
            </a:extLst>
          </p:cNvPr>
          <p:cNvSpPr/>
          <p:nvPr/>
        </p:nvSpPr>
        <p:spPr>
          <a:xfrm>
            <a:off x="3340734" y="1389956"/>
            <a:ext cx="2736304" cy="715089"/>
          </a:xfrm>
          <a:prstGeom prst="cloudCallout">
            <a:avLst>
              <a:gd name="adj1" fmla="val -38271"/>
              <a:gd name="adj2" fmla="val 8813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50" dirty="0">
                <a:ln w="11430"/>
                <a:solidFill>
                  <a:srgbClr val="002060"/>
                </a:solidFill>
                <a:latin typeface="+mj-lt"/>
              </a:rPr>
              <a:t>TEETH DENT &amp; DAMAGE</a:t>
            </a:r>
            <a:endParaRPr lang="en-US" sz="2000" b="1" spc="50" dirty="0">
              <a:ln w="11430"/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63" name="Thought Bubble: Cloud 62">
            <a:extLst>
              <a:ext uri="{FF2B5EF4-FFF2-40B4-BE49-F238E27FC236}">
                <a16:creationId xmlns:a16="http://schemas.microsoft.com/office/drawing/2014/main" id="{C676E099-7AB2-4533-B7A3-2434561962CA}"/>
              </a:ext>
            </a:extLst>
          </p:cNvPr>
          <p:cNvSpPr/>
          <p:nvPr/>
        </p:nvSpPr>
        <p:spPr>
          <a:xfrm>
            <a:off x="6220886" y="4843350"/>
            <a:ext cx="2736304" cy="752401"/>
          </a:xfrm>
          <a:prstGeom prst="cloudCallout">
            <a:avLst>
              <a:gd name="adj1" fmla="val -47471"/>
              <a:gd name="adj2" fmla="val -16278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+mj-lt"/>
                <a:ea typeface="Meiryo UI" panose="020B0604030504040204" pitchFamily="50" charset="-128"/>
              </a:rPr>
              <a:t>SPLINE DAMAGE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B982F-578E-4AEA-8A5C-BEF3FF4D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11</a:t>
            </a:fld>
            <a:r>
              <a:rPr lang="en-US" altLang="ja-JP"/>
              <a:t>/47</a:t>
            </a:r>
            <a:endParaRPr lang="en-US" altLang="ja-JP" dirty="0"/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4605EA42-0169-4267-B03F-DFB5F9EF9050}"/>
              </a:ext>
            </a:extLst>
          </p:cNvPr>
          <p:cNvSpPr/>
          <p:nvPr/>
        </p:nvSpPr>
        <p:spPr>
          <a:xfrm>
            <a:off x="5864222" y="5870713"/>
            <a:ext cx="2736304" cy="768971"/>
          </a:xfrm>
          <a:prstGeom prst="cloudCallout">
            <a:avLst>
              <a:gd name="adj1" fmla="val -26670"/>
              <a:gd name="adj2" fmla="val -2386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+mj-lt"/>
                <a:ea typeface="Meiryo UI" panose="020B0604030504040204" pitchFamily="50" charset="-128"/>
              </a:rPr>
              <a:t>ID O/S  &amp; OD U/S</a:t>
            </a:r>
            <a:endParaRPr lang="en-US" sz="2000" b="1" dirty="0">
              <a:solidFill>
                <a:srgbClr val="002060"/>
              </a:solidFill>
              <a:effectLst/>
              <a:latin typeface="+mj-lt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1324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repeatCount="indefinit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1" repeatCount="indefinite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TextBox 12"/>
          <p:cNvSpPr txBox="1">
            <a:spLocks noChangeArrowheads="1"/>
          </p:cNvSpPr>
          <p:nvPr/>
        </p:nvSpPr>
        <p:spPr bwMode="auto">
          <a:xfrm>
            <a:off x="-1" y="5795384"/>
            <a:ext cx="9144001" cy="10626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en-IN" altLang="en-US" dirty="0">
                <a:latin typeface="Segoe Script" pitchFamily="34" charset="0"/>
              </a:rPr>
              <a:t>THE CONTRIBUTION Of GEAR COUNTER = 28.9%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altLang="ja-JP" sz="3200" dirty="0">
                <a:latin typeface="+mn-lt"/>
              </a:rPr>
              <a:t>REJECTION DETAILS GEAR A SECTION</a:t>
            </a:r>
            <a:endParaRPr lang="en-US" sz="3200" b="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220-2227-42A3-B711-1AF05F419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12</a:t>
            </a:fld>
            <a:r>
              <a:rPr lang="en-US" altLang="ja-JP"/>
              <a:t>/47</a:t>
            </a:r>
            <a:endParaRPr lang="en-US" altLang="ja-JP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081B10F-6DEF-4D49-AC77-2A74601D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447020"/>
              </p:ext>
            </p:extLst>
          </p:nvPr>
        </p:nvGraphicFramePr>
        <p:xfrm>
          <a:off x="0" y="852736"/>
          <a:ext cx="5652120" cy="48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1113">
                  <a:extLst>
                    <a:ext uri="{9D8B030D-6E8A-4147-A177-3AD203B41FA5}">
                      <a16:colId xmlns:a16="http://schemas.microsoft.com/office/drawing/2014/main" val="1682031270"/>
                    </a:ext>
                  </a:extLst>
                </a:gridCol>
                <a:gridCol w="550637">
                  <a:extLst>
                    <a:ext uri="{9D8B030D-6E8A-4147-A177-3AD203B41FA5}">
                      <a16:colId xmlns:a16="http://schemas.microsoft.com/office/drawing/2014/main" val="3479220593"/>
                    </a:ext>
                  </a:extLst>
                </a:gridCol>
                <a:gridCol w="563781">
                  <a:extLst>
                    <a:ext uri="{9D8B030D-6E8A-4147-A177-3AD203B41FA5}">
                      <a16:colId xmlns:a16="http://schemas.microsoft.com/office/drawing/2014/main" val="5758692"/>
                    </a:ext>
                  </a:extLst>
                </a:gridCol>
                <a:gridCol w="511579">
                  <a:extLst>
                    <a:ext uri="{9D8B030D-6E8A-4147-A177-3AD203B41FA5}">
                      <a16:colId xmlns:a16="http://schemas.microsoft.com/office/drawing/2014/main" val="4166052887"/>
                    </a:ext>
                  </a:extLst>
                </a:gridCol>
                <a:gridCol w="511579">
                  <a:extLst>
                    <a:ext uri="{9D8B030D-6E8A-4147-A177-3AD203B41FA5}">
                      <a16:colId xmlns:a16="http://schemas.microsoft.com/office/drawing/2014/main" val="2505120364"/>
                    </a:ext>
                  </a:extLst>
                </a:gridCol>
                <a:gridCol w="511579">
                  <a:extLst>
                    <a:ext uri="{9D8B030D-6E8A-4147-A177-3AD203B41FA5}">
                      <a16:colId xmlns:a16="http://schemas.microsoft.com/office/drawing/2014/main" val="1079295997"/>
                    </a:ext>
                  </a:extLst>
                </a:gridCol>
                <a:gridCol w="511579">
                  <a:extLst>
                    <a:ext uri="{9D8B030D-6E8A-4147-A177-3AD203B41FA5}">
                      <a16:colId xmlns:a16="http://schemas.microsoft.com/office/drawing/2014/main" val="1154480066"/>
                    </a:ext>
                  </a:extLst>
                </a:gridCol>
                <a:gridCol w="511579">
                  <a:extLst>
                    <a:ext uri="{9D8B030D-6E8A-4147-A177-3AD203B41FA5}">
                      <a16:colId xmlns:a16="http://schemas.microsoft.com/office/drawing/2014/main" val="3043831121"/>
                    </a:ext>
                  </a:extLst>
                </a:gridCol>
                <a:gridCol w="888694">
                  <a:extLst>
                    <a:ext uri="{9D8B030D-6E8A-4147-A177-3AD203B41FA5}">
                      <a16:colId xmlns:a16="http://schemas.microsoft.com/office/drawing/2014/main" val="2145953658"/>
                    </a:ext>
                  </a:extLst>
                </a:gridCol>
              </a:tblGrid>
              <a:tr h="580304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REJECTION DETAILS OF THE GEAR A SECTION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378989"/>
                  </a:ext>
                </a:extLst>
              </a:tr>
              <a:tr h="6745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COMPONENT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UOM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Jun-18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Jul-18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Aug-18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Sep-18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Oct-18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Nov-18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AVG QTY  &amp; 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64133"/>
                  </a:ext>
                </a:extLst>
              </a:tr>
              <a:tr h="32964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GEAR COUNTER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QTY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732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779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930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650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650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76593"/>
                  </a:ext>
                </a:extLst>
              </a:tr>
              <a:tr h="297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0.45%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0.60%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0.13%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0.45%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0.59%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0.45%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237524"/>
                  </a:ext>
                </a:extLst>
              </a:tr>
              <a:tr h="2975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GEAR C2 -K 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QTY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56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168546"/>
                  </a:ext>
                </a:extLst>
              </a:tr>
              <a:tr h="297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0.29%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0.21%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0.23%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0.27%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0.23%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0.44%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0.28%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41420"/>
                  </a:ext>
                </a:extLst>
              </a:tr>
              <a:tr h="2975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GEAR -C4 -K 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QTY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66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474921"/>
                  </a:ext>
                </a:extLst>
              </a:tr>
              <a:tr h="297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0.24%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0.24%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0.30%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0.34%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0.27%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587768"/>
                  </a:ext>
                </a:extLst>
              </a:tr>
              <a:tr h="2975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GEAR FINAL KWP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QTY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342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78583"/>
                  </a:ext>
                </a:extLst>
              </a:tr>
              <a:tr h="297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0.32%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0.14%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0.13%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0.28%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0.23%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0.39%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0.25%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246352"/>
                  </a:ext>
                </a:extLst>
              </a:tr>
              <a:tr h="2975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GEAR - M3 K55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QTY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81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63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227264"/>
                  </a:ext>
                </a:extLst>
              </a:tr>
              <a:tr h="297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0.37%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0.22%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0.19%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0.22%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0.24%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0.24%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142348"/>
                  </a:ext>
                </a:extLst>
              </a:tr>
              <a:tr h="29751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GEAR PKS -K 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QTY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901412"/>
                  </a:ext>
                </a:extLst>
              </a:tr>
              <a:tr h="297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0.22%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0.05%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0.02%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0.10%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0.02%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0.09%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621213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6E09195E-01D2-4C11-945E-D9AE595F06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7001559"/>
              </p:ext>
            </p:extLst>
          </p:nvPr>
        </p:nvGraphicFramePr>
        <p:xfrm>
          <a:off x="5652120" y="923450"/>
          <a:ext cx="3473963" cy="4786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8178" name="Picture 2" descr="Image result for POINT OUT BY HAND IMAGE IN BLACK &amp; WHITE">
            <a:extLst>
              <a:ext uri="{FF2B5EF4-FFF2-40B4-BE49-F238E27FC236}">
                <a16:creationId xmlns:a16="http://schemas.microsoft.com/office/drawing/2014/main" id="{AE1225EB-7089-42DF-A8C5-ED12C3FE4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8798176">
            <a:off x="8412880" y="1533491"/>
            <a:ext cx="698504" cy="39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8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25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SECTION WISE REJECTION DETAILS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BC6D2B-C15F-440A-9778-E761A87BE517}"/>
              </a:ext>
            </a:extLst>
          </p:cNvPr>
          <p:cNvSpPr/>
          <p:nvPr/>
        </p:nvSpPr>
        <p:spPr>
          <a:xfrm>
            <a:off x="4823520" y="3847583"/>
            <a:ext cx="4320480" cy="29525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REJECTION IN GEAR A IS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0.60% </a:t>
            </a:r>
          </a:p>
          <a:p>
            <a:pPr algn="ctr"/>
            <a:endParaRPr 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Aharoni" panose="02010803020104030203" pitchFamily="2" charset="-79"/>
              </a:rPr>
              <a:t>LETS FOCUS ON THE</a:t>
            </a:r>
            <a:r>
              <a:rPr lang="en-US" sz="3200" b="1" dirty="0">
                <a:solidFill>
                  <a:srgbClr val="0000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Aharoni" panose="02010803020104030203" pitchFamily="2" charset="-79"/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Aharoni" panose="02010803020104030203" pitchFamily="2" charset="-79"/>
              </a:rPr>
              <a:t>GEAR A </a:t>
            </a:r>
            <a:r>
              <a:rPr 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Aharoni" panose="02010803020104030203" pitchFamily="2" charset="-79"/>
              </a:rPr>
              <a:t>FOR</a:t>
            </a:r>
            <a:r>
              <a:rPr lang="en-US" sz="3200" b="1" dirty="0">
                <a:solidFill>
                  <a:srgbClr val="0000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Aharoni" panose="02010803020104030203" pitchFamily="2" charset="-79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eiryo UI" panose="020B0604030504040204" pitchFamily="50" charset="-128"/>
                <a:cs typeface="Aharoni" panose="02010803020104030203" pitchFamily="2" charset="-79"/>
              </a:rPr>
              <a:t>REJECTION REDUCTION </a:t>
            </a:r>
            <a:endParaRPr lang="en-US" sz="3200" b="1" dirty="0">
              <a:solidFill>
                <a:srgbClr val="0000FF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Meiryo UI" panose="020B0604030504040204" pitchFamily="50" charset="-128"/>
              <a:cs typeface="Aharoni" panose="02010803020104030203" pitchFamily="2" charset="-79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A7541A5-810B-43D8-A1FD-4216A5752ECE}"/>
              </a:ext>
            </a:extLst>
          </p:cNvPr>
          <p:cNvGraphicFramePr>
            <a:graphicFrameLocks/>
          </p:cNvGraphicFramePr>
          <p:nvPr/>
        </p:nvGraphicFramePr>
        <p:xfrm>
          <a:off x="539552" y="850418"/>
          <a:ext cx="8064896" cy="2952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29C486D-D29F-43E9-93FD-06D648F4F94E}"/>
              </a:ext>
            </a:extLst>
          </p:cNvPr>
          <p:cNvGraphicFramePr>
            <a:graphicFrameLocks/>
          </p:cNvGraphicFramePr>
          <p:nvPr/>
        </p:nvGraphicFramePr>
        <p:xfrm>
          <a:off x="16632" y="3760588"/>
          <a:ext cx="5275448" cy="3088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26FC2-C846-4093-A207-8D9BD3BC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13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87122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TextBox 12"/>
          <p:cNvSpPr txBox="1">
            <a:spLocks noChangeArrowheads="1"/>
          </p:cNvSpPr>
          <p:nvPr/>
        </p:nvSpPr>
        <p:spPr bwMode="auto">
          <a:xfrm>
            <a:off x="-1" y="5795384"/>
            <a:ext cx="9144001" cy="10626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en-IN" altLang="en-US" sz="2000" dirty="0">
                <a:latin typeface="Segoe Script" pitchFamily="34" charset="0"/>
              </a:rPr>
              <a:t>THE CONTRIBUTION Of GEAR COUNTER = 31%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altLang="ja-JP" sz="3200" dirty="0">
                <a:latin typeface="+mn-lt"/>
              </a:rPr>
              <a:t>REJECTION DETAILS GEAR A SECTION</a:t>
            </a:r>
            <a:endParaRPr lang="en-US" sz="3200" b="0" dirty="0"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B34B98-0279-4FA6-8B64-343B2E631881}"/>
              </a:ext>
            </a:extLst>
          </p:cNvPr>
          <p:cNvGraphicFramePr>
            <a:graphicFrameLocks noGrp="1"/>
          </p:cNvGraphicFramePr>
          <p:nvPr/>
        </p:nvGraphicFramePr>
        <p:xfrm>
          <a:off x="30516" y="836712"/>
          <a:ext cx="5477588" cy="4958674"/>
        </p:xfrm>
        <a:graphic>
          <a:graphicData uri="http://schemas.openxmlformats.org/drawingml/2006/table">
            <a:tbl>
              <a:tblPr/>
              <a:tblGrid>
                <a:gridCol w="1661164">
                  <a:extLst>
                    <a:ext uri="{9D8B030D-6E8A-4147-A177-3AD203B41FA5}">
                      <a16:colId xmlns:a16="http://schemas.microsoft.com/office/drawing/2014/main" val="347337942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981252996"/>
                    </a:ext>
                  </a:extLst>
                </a:gridCol>
                <a:gridCol w="593779">
                  <a:extLst>
                    <a:ext uri="{9D8B030D-6E8A-4147-A177-3AD203B41FA5}">
                      <a16:colId xmlns:a16="http://schemas.microsoft.com/office/drawing/2014/main" val="2663759923"/>
                    </a:ext>
                  </a:extLst>
                </a:gridCol>
                <a:gridCol w="529747">
                  <a:extLst>
                    <a:ext uri="{9D8B030D-6E8A-4147-A177-3AD203B41FA5}">
                      <a16:colId xmlns:a16="http://schemas.microsoft.com/office/drawing/2014/main" val="3079910466"/>
                    </a:ext>
                  </a:extLst>
                </a:gridCol>
                <a:gridCol w="519152">
                  <a:extLst>
                    <a:ext uri="{9D8B030D-6E8A-4147-A177-3AD203B41FA5}">
                      <a16:colId xmlns:a16="http://schemas.microsoft.com/office/drawing/2014/main" val="3539654408"/>
                    </a:ext>
                  </a:extLst>
                </a:gridCol>
                <a:gridCol w="497963">
                  <a:extLst>
                    <a:ext uri="{9D8B030D-6E8A-4147-A177-3AD203B41FA5}">
                      <a16:colId xmlns:a16="http://schemas.microsoft.com/office/drawing/2014/main" val="3651024248"/>
                    </a:ext>
                  </a:extLst>
                </a:gridCol>
                <a:gridCol w="540343">
                  <a:extLst>
                    <a:ext uri="{9D8B030D-6E8A-4147-A177-3AD203B41FA5}">
                      <a16:colId xmlns:a16="http://schemas.microsoft.com/office/drawing/2014/main" val="3317191284"/>
                    </a:ext>
                  </a:extLst>
                </a:gridCol>
                <a:gridCol w="487368">
                  <a:extLst>
                    <a:ext uri="{9D8B030D-6E8A-4147-A177-3AD203B41FA5}">
                      <a16:colId xmlns:a16="http://schemas.microsoft.com/office/drawing/2014/main" val="960579138"/>
                    </a:ext>
                  </a:extLst>
                </a:gridCol>
              </a:tblGrid>
              <a:tr h="805924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REJECTION IN THE GEAR A SECTION PART WISE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15573"/>
                  </a:ext>
                </a:extLst>
              </a:tr>
              <a:tr h="391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029933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GEAR COUNTER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357593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GEAR FINAL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143273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GPDN -TVS STAR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859968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GEAR INTERMEDIATE-WEGO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905532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GPDN -K14F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310243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GEAR REAR WHEEL-WEGO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68046"/>
                  </a:ext>
                </a:extLst>
              </a:tr>
              <a:tr h="537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GPDN -TVS APACHE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769616"/>
                  </a:ext>
                </a:extLst>
              </a:tr>
            </a:tbl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DF06913-758C-470F-8E42-4FEE85620DFA}"/>
              </a:ext>
            </a:extLst>
          </p:cNvPr>
          <p:cNvGraphicFramePr>
            <a:graphicFrameLocks/>
          </p:cNvGraphicFramePr>
          <p:nvPr/>
        </p:nvGraphicFramePr>
        <p:xfrm>
          <a:off x="5538622" y="852736"/>
          <a:ext cx="3574864" cy="48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B220-2227-42A3-B711-1AF05F419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14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895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" name="TextBox 12"/>
          <p:cNvSpPr txBox="1">
            <a:spLocks noChangeArrowheads="1"/>
          </p:cNvSpPr>
          <p:nvPr/>
        </p:nvSpPr>
        <p:spPr bwMode="auto">
          <a:xfrm>
            <a:off x="-1" y="5795384"/>
            <a:ext cx="9144001" cy="10626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Wingdings" pitchFamily="2" charset="2"/>
              <a:buChar char="v"/>
            </a:pPr>
            <a:r>
              <a:rPr lang="en-IN" altLang="en-US" sz="2000" dirty="0">
                <a:latin typeface="Segoe Script" pitchFamily="34" charset="0"/>
              </a:rPr>
              <a:t>THE MAJOR REJECTION IN GEAR COUNTER IS TCE OUT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IN" altLang="en-US" sz="2000" dirty="0">
                <a:latin typeface="Segoe Script" pitchFamily="34" charset="0"/>
              </a:rPr>
              <a:t>THE AVREAGE REJECTION PERCENTAGE = 0.29%  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altLang="ja-JP" sz="3200" dirty="0">
                <a:latin typeface="+mn-lt"/>
              </a:rPr>
              <a:t>REJECTION DETAILS</a:t>
            </a:r>
            <a:endParaRPr lang="en-US" sz="3200" b="0" dirty="0"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4A0002-CDAA-4FD1-922F-04325C38D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424545"/>
              </p:ext>
            </p:extLst>
          </p:nvPr>
        </p:nvGraphicFramePr>
        <p:xfrm>
          <a:off x="-2" y="796176"/>
          <a:ext cx="9143998" cy="2232245"/>
        </p:xfrm>
        <a:graphic>
          <a:graphicData uri="http://schemas.openxmlformats.org/drawingml/2006/table">
            <a:tbl>
              <a:tblPr/>
              <a:tblGrid>
                <a:gridCol w="3243889">
                  <a:extLst>
                    <a:ext uri="{9D8B030D-6E8A-4147-A177-3AD203B41FA5}">
                      <a16:colId xmlns:a16="http://schemas.microsoft.com/office/drawing/2014/main" val="3664040060"/>
                    </a:ext>
                  </a:extLst>
                </a:gridCol>
                <a:gridCol w="828600">
                  <a:extLst>
                    <a:ext uri="{9D8B030D-6E8A-4147-A177-3AD203B41FA5}">
                      <a16:colId xmlns:a16="http://schemas.microsoft.com/office/drawing/2014/main" val="2872986791"/>
                    </a:ext>
                  </a:extLst>
                </a:gridCol>
                <a:gridCol w="758083">
                  <a:extLst>
                    <a:ext uri="{9D8B030D-6E8A-4147-A177-3AD203B41FA5}">
                      <a16:colId xmlns:a16="http://schemas.microsoft.com/office/drawing/2014/main" val="2922758226"/>
                    </a:ext>
                  </a:extLst>
                </a:gridCol>
                <a:gridCol w="893244">
                  <a:extLst>
                    <a:ext uri="{9D8B030D-6E8A-4147-A177-3AD203B41FA5}">
                      <a16:colId xmlns:a16="http://schemas.microsoft.com/office/drawing/2014/main" val="2420532138"/>
                    </a:ext>
                  </a:extLst>
                </a:gridCol>
                <a:gridCol w="869737">
                  <a:extLst>
                    <a:ext uri="{9D8B030D-6E8A-4147-A177-3AD203B41FA5}">
                      <a16:colId xmlns:a16="http://schemas.microsoft.com/office/drawing/2014/main" val="3077102000"/>
                    </a:ext>
                  </a:extLst>
                </a:gridCol>
                <a:gridCol w="828600">
                  <a:extLst>
                    <a:ext uri="{9D8B030D-6E8A-4147-A177-3AD203B41FA5}">
                      <a16:colId xmlns:a16="http://schemas.microsoft.com/office/drawing/2014/main" val="197629762"/>
                    </a:ext>
                  </a:extLst>
                </a:gridCol>
                <a:gridCol w="899120">
                  <a:extLst>
                    <a:ext uri="{9D8B030D-6E8A-4147-A177-3AD203B41FA5}">
                      <a16:colId xmlns:a16="http://schemas.microsoft.com/office/drawing/2014/main" val="4222955212"/>
                    </a:ext>
                  </a:extLst>
                </a:gridCol>
                <a:gridCol w="822725">
                  <a:extLst>
                    <a:ext uri="{9D8B030D-6E8A-4147-A177-3AD203B41FA5}">
                      <a16:colId xmlns:a16="http://schemas.microsoft.com/office/drawing/2014/main" val="1433208413"/>
                    </a:ext>
                  </a:extLst>
                </a:gridCol>
              </a:tblGrid>
              <a:tr h="413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GEAR COUNTER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Jun-18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Jul-18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Sep-18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Nov-18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589894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TCE OUT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340386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TEETH DAMAGE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725151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BROACHING SPLINE DAMAGE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919098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OBD U/S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49946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O/S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125877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 &amp; DAMAGE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378651"/>
                  </a:ext>
                </a:extLst>
              </a:tr>
              <a:tr h="25976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 U/S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885499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8DBDBAE-2562-4E8E-B064-0FE17BD830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365188"/>
              </p:ext>
            </p:extLst>
          </p:nvPr>
        </p:nvGraphicFramePr>
        <p:xfrm>
          <a:off x="1" y="3140968"/>
          <a:ext cx="5292079" cy="250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F69BB75-B458-4B3F-8209-EFCC27562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412495"/>
              </p:ext>
            </p:extLst>
          </p:nvPr>
        </p:nvGraphicFramePr>
        <p:xfrm>
          <a:off x="5292080" y="3140968"/>
          <a:ext cx="3851920" cy="250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7815E-3691-4EC1-8307-8C49585A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15</a:t>
            </a:fld>
            <a:r>
              <a:rPr lang="en-US" altLang="ja-JP"/>
              <a:t>/47</a:t>
            </a:r>
            <a:endParaRPr lang="en-US" altLang="ja-JP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D18AB1-2F7D-4894-88A7-D65F753343DE}"/>
              </a:ext>
            </a:extLst>
          </p:cNvPr>
          <p:cNvCxnSpPr>
            <a:cxnSpLocks/>
          </p:cNvCxnSpPr>
          <p:nvPr/>
        </p:nvCxnSpPr>
        <p:spPr>
          <a:xfrm flipV="1">
            <a:off x="7812360" y="3861048"/>
            <a:ext cx="936104" cy="4722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0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 descr="Image result for target animation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4" y="3284142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400" y="1703396"/>
            <a:ext cx="9036496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GEAR COUNTER TCE OUT REJECTION REDUCTION</a:t>
            </a:r>
          </a:p>
        </p:txBody>
      </p:sp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THEME</a:t>
            </a:r>
            <a:r>
              <a:rPr lang="en-US" sz="3200" b="0" dirty="0">
                <a:latin typeface="+mn-lt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9966" y="795261"/>
            <a:ext cx="29754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THEME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34238" y="4797152"/>
            <a:ext cx="9178237" cy="17543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REDUCING TCE OUT FROM 0.29% TO O.O32%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694639" y="3870228"/>
            <a:ext cx="3417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TARGET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235E1-9223-4BD6-AB0B-5620DFD7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16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690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2" animBg="1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0423" y="2017455"/>
            <a:ext cx="7319177" cy="2554545"/>
          </a:xfrm>
          <a:prstGeom prst="rect">
            <a:avLst/>
          </a:prstGeom>
          <a:solidFill>
            <a:srgbClr val="3399F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Definition </a:t>
            </a:r>
          </a:p>
          <a:p>
            <a:pPr algn="ctr" eaLnBrk="0" hangingPunct="0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the Problem</a:t>
            </a:r>
            <a:endParaRPr lang="en-IN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4800599"/>
            <a:ext cx="17526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851C1-EDEC-4A98-938D-26B9DE95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17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1826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HOW TO CHECK IS TCE </a:t>
            </a:r>
            <a:r>
              <a:rPr lang="en-US" sz="3200" b="0" dirty="0">
                <a:latin typeface="+mn-lt"/>
              </a:rPr>
              <a:t> 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801BCC7A-4653-4774-93B8-7949B9011D1F}"/>
              </a:ext>
            </a:extLst>
          </p:cNvPr>
          <p:cNvSpPr/>
          <p:nvPr/>
        </p:nvSpPr>
        <p:spPr>
          <a:xfrm>
            <a:off x="-4800" y="6199048"/>
            <a:ext cx="9144000" cy="646985"/>
          </a:xfrm>
          <a:prstGeom prst="flowChartAlternateProcess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THE DIFFERENCE OF MIN TO MAX ERROR IN ONE ROTATATION OF GEAR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1C858B-E68A-4A5E-A0FD-562EEDE4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18</a:t>
            </a:fld>
            <a:r>
              <a:rPr lang="en-US" altLang="ja-JP"/>
              <a:t>/47</a:t>
            </a:r>
            <a:endParaRPr lang="en-US" altLang="ja-JP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C01807A-CF36-4A5B-B580-FC9C993369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6832"/>
            <a:ext cx="2891832" cy="2886114"/>
          </a:xfrm>
          <a:prstGeom prst="rect">
            <a:avLst/>
          </a:prstGeom>
        </p:spPr>
      </p:pic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8407B58E-951E-415C-A122-74D6D0F1FC3B}"/>
              </a:ext>
            </a:extLst>
          </p:cNvPr>
          <p:cNvSpPr/>
          <p:nvPr/>
        </p:nvSpPr>
        <p:spPr>
          <a:xfrm>
            <a:off x="683568" y="836712"/>
            <a:ext cx="1763688" cy="900680"/>
          </a:xfrm>
          <a:prstGeom prst="wedgeEllipseCallout">
            <a:avLst>
              <a:gd name="adj1" fmla="val -5088"/>
              <a:gd name="adj2" fmla="val 78677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IDEAL CONDITION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BBDCF2-F7E7-47A4-ADD9-F27A05C70706}"/>
              </a:ext>
            </a:extLst>
          </p:cNvPr>
          <p:cNvSpPr/>
          <p:nvPr/>
        </p:nvSpPr>
        <p:spPr>
          <a:xfrm>
            <a:off x="2483768" y="2924944"/>
            <a:ext cx="710202" cy="77407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ounded Rectangle 2048">
            <a:extLst>
              <a:ext uri="{FF2B5EF4-FFF2-40B4-BE49-F238E27FC236}">
                <a16:creationId xmlns:a16="http://schemas.microsoft.com/office/drawing/2014/main" id="{AAC01B02-591A-4DAC-8173-905E74F37ACD}"/>
              </a:ext>
            </a:extLst>
          </p:cNvPr>
          <p:cNvSpPr/>
          <p:nvPr/>
        </p:nvSpPr>
        <p:spPr>
          <a:xfrm>
            <a:off x="3206567" y="2539551"/>
            <a:ext cx="5008375" cy="1714890"/>
          </a:xfrm>
          <a:prstGeom prst="roundRect">
            <a:avLst>
              <a:gd name="adj" fmla="val 7326"/>
            </a:avLst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  <a:bevelB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615A526-9B6C-4608-BEF4-DA2965712189}"/>
              </a:ext>
            </a:extLst>
          </p:cNvPr>
          <p:cNvGrpSpPr/>
          <p:nvPr/>
        </p:nvGrpSpPr>
        <p:grpSpPr>
          <a:xfrm>
            <a:off x="3880858" y="2854358"/>
            <a:ext cx="3977674" cy="990823"/>
            <a:chOff x="2325574" y="602704"/>
            <a:chExt cx="3686614" cy="95740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AFD8830-8402-49FF-B971-1B4048C1A739}"/>
                </a:ext>
              </a:extLst>
            </p:cNvPr>
            <p:cNvSpPr/>
            <p:nvPr/>
          </p:nvSpPr>
          <p:spPr>
            <a:xfrm>
              <a:off x="2325574" y="602704"/>
              <a:ext cx="3686614" cy="95740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6C815B2-E7CF-4943-B2DD-E5A4171FCA57}"/>
                </a:ext>
              </a:extLst>
            </p:cNvPr>
            <p:cNvSpPr/>
            <p:nvPr/>
          </p:nvSpPr>
          <p:spPr>
            <a:xfrm>
              <a:off x="2325574" y="602704"/>
              <a:ext cx="3686614" cy="1916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38100" h="571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700BACB-4D62-4B16-ACA4-8662E2CBE4E7}"/>
                </a:ext>
              </a:extLst>
            </p:cNvPr>
            <p:cNvSpPr/>
            <p:nvPr/>
          </p:nvSpPr>
          <p:spPr>
            <a:xfrm>
              <a:off x="2325574" y="1368441"/>
              <a:ext cx="3686614" cy="19167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38100" h="5715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E3D9C25-06AA-40A4-AB22-D8C526BDD19D}"/>
              </a:ext>
            </a:extLst>
          </p:cNvPr>
          <p:cNvGrpSpPr/>
          <p:nvPr/>
        </p:nvGrpSpPr>
        <p:grpSpPr>
          <a:xfrm>
            <a:off x="3877836" y="3085233"/>
            <a:ext cx="1262895" cy="459802"/>
            <a:chOff x="2181103" y="2747530"/>
            <a:chExt cx="1197097" cy="39982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9647C23-BF5A-4B97-B1F1-E7EFB5C42B2E}"/>
                </a:ext>
              </a:extLst>
            </p:cNvPr>
            <p:cNvGrpSpPr/>
            <p:nvPr/>
          </p:nvGrpSpPr>
          <p:grpSpPr>
            <a:xfrm>
              <a:off x="2181103" y="2826916"/>
              <a:ext cx="1197097" cy="269994"/>
              <a:chOff x="2181103" y="2826916"/>
              <a:chExt cx="1197097" cy="269994"/>
            </a:xfrm>
          </p:grpSpPr>
          <p:sp>
            <p:nvSpPr>
              <p:cNvPr id="100" name="Rectangle: Rounded Corners 17">
                <a:extLst>
                  <a:ext uri="{FF2B5EF4-FFF2-40B4-BE49-F238E27FC236}">
                    <a16:creationId xmlns:a16="http://schemas.microsoft.com/office/drawing/2014/main" id="{F24DAF41-8582-4BF6-A77E-944435A796E8}"/>
                  </a:ext>
                </a:extLst>
              </p:cNvPr>
              <p:cNvSpPr/>
              <p:nvPr/>
            </p:nvSpPr>
            <p:spPr>
              <a:xfrm>
                <a:off x="2181103" y="2917643"/>
                <a:ext cx="334962" cy="70037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F1AA037-3BF6-49E4-ACA6-179462DB9507}"/>
                  </a:ext>
                </a:extLst>
              </p:cNvPr>
              <p:cNvSpPr/>
              <p:nvPr/>
            </p:nvSpPr>
            <p:spPr>
              <a:xfrm>
                <a:off x="2770023" y="2826916"/>
                <a:ext cx="608177" cy="26999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orthographicFront"/>
                <a:lightRig rig="threePt" dir="t"/>
              </a:scene3d>
              <a:sp3d>
                <a:bevelT w="50800" h="571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3EBE099C-AFC2-458B-9E5C-07987269A1AE}"/>
                  </a:ext>
                </a:extLst>
              </p:cNvPr>
              <p:cNvGrpSpPr/>
              <p:nvPr/>
            </p:nvGrpSpPr>
            <p:grpSpPr>
              <a:xfrm>
                <a:off x="2531939" y="2846995"/>
                <a:ext cx="181883" cy="199911"/>
                <a:chOff x="2412023" y="3881106"/>
                <a:chExt cx="181883" cy="199911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6F8DE82-DECB-419B-B74B-1552EC4BE4A0}"/>
                    </a:ext>
                  </a:extLst>
                </p:cNvPr>
                <p:cNvSpPr/>
                <p:nvPr/>
              </p:nvSpPr>
              <p:spPr>
                <a:xfrm>
                  <a:off x="2472557" y="3939664"/>
                  <a:ext cx="121349" cy="8279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w="5080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195559B9-5630-4A35-8715-AF3413641D76}"/>
                    </a:ext>
                  </a:extLst>
                </p:cNvPr>
                <p:cNvSpPr/>
                <p:nvPr/>
              </p:nvSpPr>
              <p:spPr>
                <a:xfrm>
                  <a:off x="2412023" y="3881106"/>
                  <a:ext cx="70663" cy="1999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 w="50800" h="5715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8E92D1-A4CF-46CE-A832-CA37CC05D924}"/>
                </a:ext>
              </a:extLst>
            </p:cNvPr>
            <p:cNvSpPr/>
            <p:nvPr/>
          </p:nvSpPr>
          <p:spPr>
            <a:xfrm>
              <a:off x="2660486" y="2747530"/>
              <a:ext cx="109537" cy="39982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 w="50800" h="571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0B78670-4BA4-4B89-8DE9-C6F1FF71FBCA}"/>
              </a:ext>
            </a:extLst>
          </p:cNvPr>
          <p:cNvGrpSpPr/>
          <p:nvPr/>
        </p:nvGrpSpPr>
        <p:grpSpPr>
          <a:xfrm>
            <a:off x="4355977" y="2492896"/>
            <a:ext cx="1656184" cy="1728192"/>
            <a:chOff x="5861861" y="3764295"/>
            <a:chExt cx="1648682" cy="164868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981431C-4018-4DE3-8824-0845792D081A}"/>
                </a:ext>
              </a:extLst>
            </p:cNvPr>
            <p:cNvSpPr/>
            <p:nvPr/>
          </p:nvSpPr>
          <p:spPr>
            <a:xfrm>
              <a:off x="6076948" y="4000501"/>
              <a:ext cx="1200151" cy="113347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7" name="Picture 106" descr="C:\Users\divya\AppData\Local\Microsoft\Windows\Temporary Internet Files\Content.IE5\J07N5DC9\600px-Gear_3.svg[1].png">
              <a:extLst>
                <a:ext uri="{FF2B5EF4-FFF2-40B4-BE49-F238E27FC236}">
                  <a16:creationId xmlns:a16="http://schemas.microsoft.com/office/drawing/2014/main" id="{34495773-515C-4A66-A6D4-23C918293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861" y="3764295"/>
              <a:ext cx="1648682" cy="1648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B0CD5449-8556-4493-BDAA-30F11E8264A1}"/>
              </a:ext>
            </a:extLst>
          </p:cNvPr>
          <p:cNvSpPr/>
          <p:nvPr/>
        </p:nvSpPr>
        <p:spPr>
          <a:xfrm>
            <a:off x="3766317" y="3234851"/>
            <a:ext cx="328251" cy="115673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38100" h="381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3">
            <a:extLst>
              <a:ext uri="{FF2B5EF4-FFF2-40B4-BE49-F238E27FC236}">
                <a16:creationId xmlns:a16="http://schemas.microsoft.com/office/drawing/2014/main" id="{DD9A1DFC-16A6-4A8E-A791-2B39A9CCE78F}"/>
              </a:ext>
            </a:extLst>
          </p:cNvPr>
          <p:cNvSpPr/>
          <p:nvPr/>
        </p:nvSpPr>
        <p:spPr>
          <a:xfrm>
            <a:off x="3422218" y="3185678"/>
            <a:ext cx="473120" cy="228773"/>
          </a:xfrm>
          <a:prstGeom prst="roundRect">
            <a:avLst/>
          </a:prstGeom>
          <a:solidFill>
            <a:schemeClr val="bg2">
              <a:lumMod val="9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ircle: Hollow 24">
            <a:extLst>
              <a:ext uri="{FF2B5EF4-FFF2-40B4-BE49-F238E27FC236}">
                <a16:creationId xmlns:a16="http://schemas.microsoft.com/office/drawing/2014/main" id="{6AA191AC-DF8E-49A8-910A-87C2752EAECC}"/>
              </a:ext>
            </a:extLst>
          </p:cNvPr>
          <p:cNvSpPr/>
          <p:nvPr/>
        </p:nvSpPr>
        <p:spPr>
          <a:xfrm>
            <a:off x="2411760" y="2924944"/>
            <a:ext cx="793755" cy="793265"/>
          </a:xfrm>
          <a:prstGeom prst="donut">
            <a:avLst>
              <a:gd name="adj" fmla="val 6002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FC9333B-7310-43C7-8603-A36D646A6A73}"/>
              </a:ext>
            </a:extLst>
          </p:cNvPr>
          <p:cNvSpPr/>
          <p:nvPr/>
        </p:nvSpPr>
        <p:spPr>
          <a:xfrm>
            <a:off x="3550716" y="3006767"/>
            <a:ext cx="231116" cy="640276"/>
          </a:xfrm>
          <a:prstGeom prst="rect">
            <a:avLst/>
          </a:prstGeom>
          <a:solidFill>
            <a:schemeClr val="bg2">
              <a:lumMod val="75000"/>
            </a:schemeClr>
          </a:solidFill>
          <a:scene3d>
            <a:camera prst="orthographicFront"/>
            <a:lightRig rig="threePt" dir="t"/>
          </a:scene3d>
          <a:sp3d>
            <a:bevelT w="5080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ounded Rectangle 56">
            <a:extLst>
              <a:ext uri="{FF2B5EF4-FFF2-40B4-BE49-F238E27FC236}">
                <a16:creationId xmlns:a16="http://schemas.microsoft.com/office/drawing/2014/main" id="{D1AB8AB6-B10A-4D41-938E-7495A7F9063E}"/>
              </a:ext>
            </a:extLst>
          </p:cNvPr>
          <p:cNvSpPr/>
          <p:nvPr/>
        </p:nvSpPr>
        <p:spPr>
          <a:xfrm rot="4440000">
            <a:off x="3658935" y="3289152"/>
            <a:ext cx="414006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Rounded Rectangle 57">
            <a:extLst>
              <a:ext uri="{FF2B5EF4-FFF2-40B4-BE49-F238E27FC236}">
                <a16:creationId xmlns:a16="http://schemas.microsoft.com/office/drawing/2014/main" id="{A11DDF53-74E3-4605-A3D8-AB416AE4EE3D}"/>
              </a:ext>
            </a:extLst>
          </p:cNvPr>
          <p:cNvSpPr/>
          <p:nvPr/>
        </p:nvSpPr>
        <p:spPr>
          <a:xfrm rot="4440000">
            <a:off x="3756761" y="3289152"/>
            <a:ext cx="414006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ounded Rectangle 58">
            <a:extLst>
              <a:ext uri="{FF2B5EF4-FFF2-40B4-BE49-F238E27FC236}">
                <a16:creationId xmlns:a16="http://schemas.microsoft.com/office/drawing/2014/main" id="{0DE301A1-70CA-4ED2-A17A-D2A452AD9625}"/>
              </a:ext>
            </a:extLst>
          </p:cNvPr>
          <p:cNvSpPr/>
          <p:nvPr/>
        </p:nvSpPr>
        <p:spPr>
          <a:xfrm rot="4440000">
            <a:off x="3862668" y="3289026"/>
            <a:ext cx="414006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ounded Rectangle 59">
            <a:extLst>
              <a:ext uri="{FF2B5EF4-FFF2-40B4-BE49-F238E27FC236}">
                <a16:creationId xmlns:a16="http://schemas.microsoft.com/office/drawing/2014/main" id="{B5360364-7C5E-424C-9790-22430E317304}"/>
              </a:ext>
            </a:extLst>
          </p:cNvPr>
          <p:cNvSpPr/>
          <p:nvPr/>
        </p:nvSpPr>
        <p:spPr>
          <a:xfrm rot="4440000">
            <a:off x="3959752" y="3289026"/>
            <a:ext cx="414006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Rounded Rectangle 60">
            <a:extLst>
              <a:ext uri="{FF2B5EF4-FFF2-40B4-BE49-F238E27FC236}">
                <a16:creationId xmlns:a16="http://schemas.microsoft.com/office/drawing/2014/main" id="{CAEA22C6-6F84-4863-905F-15620AAC6D32}"/>
              </a:ext>
            </a:extLst>
          </p:cNvPr>
          <p:cNvSpPr/>
          <p:nvPr/>
        </p:nvSpPr>
        <p:spPr>
          <a:xfrm rot="4440000">
            <a:off x="4039184" y="3289026"/>
            <a:ext cx="414006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Rounded Rectangle 61">
            <a:extLst>
              <a:ext uri="{FF2B5EF4-FFF2-40B4-BE49-F238E27FC236}">
                <a16:creationId xmlns:a16="http://schemas.microsoft.com/office/drawing/2014/main" id="{3CDFD6DB-89D7-4B0D-AB14-43E3FCBEB8DA}"/>
              </a:ext>
            </a:extLst>
          </p:cNvPr>
          <p:cNvSpPr/>
          <p:nvPr/>
        </p:nvSpPr>
        <p:spPr>
          <a:xfrm rot="4440000">
            <a:off x="4143414" y="3289026"/>
            <a:ext cx="414006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C58D38B8-DA96-47C9-9DB5-FC1FC8AB70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1844824"/>
            <a:ext cx="3024336" cy="302433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70A834D-735B-46CA-8D56-3942BD96AE22}"/>
              </a:ext>
            </a:extLst>
          </p:cNvPr>
          <p:cNvGrpSpPr/>
          <p:nvPr/>
        </p:nvGrpSpPr>
        <p:grpSpPr>
          <a:xfrm>
            <a:off x="2507552" y="3025777"/>
            <a:ext cx="612000" cy="612000"/>
            <a:chOff x="998709" y="1511300"/>
            <a:chExt cx="510654" cy="51065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EB88DBC-2797-4DBE-8FAC-DD36FD7683AC}"/>
                </a:ext>
              </a:extLst>
            </p:cNvPr>
            <p:cNvGrpSpPr/>
            <p:nvPr/>
          </p:nvGrpSpPr>
          <p:grpSpPr>
            <a:xfrm>
              <a:off x="998709" y="1511300"/>
              <a:ext cx="510654" cy="510654"/>
              <a:chOff x="998709" y="1511300"/>
              <a:chExt cx="510654" cy="510654"/>
            </a:xfrm>
            <a:solidFill>
              <a:schemeClr val="bg1"/>
            </a:solidFill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C0C27A9-E52F-43B4-B0CE-745EF588F30E}"/>
                  </a:ext>
                </a:extLst>
              </p:cNvPr>
              <p:cNvCxnSpPr/>
              <p:nvPr/>
            </p:nvCxnSpPr>
            <p:spPr>
              <a:xfrm>
                <a:off x="1254036" y="1511300"/>
                <a:ext cx="0" cy="510654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A67FC4F-414A-4189-946F-5379690EF982}"/>
                  </a:ext>
                </a:extLst>
              </p:cNvPr>
              <p:cNvCxnSpPr/>
              <p:nvPr/>
            </p:nvCxnSpPr>
            <p:spPr>
              <a:xfrm rot="16200000">
                <a:off x="1254036" y="1511301"/>
                <a:ext cx="0" cy="510654"/>
              </a:xfrm>
              <a:prstGeom prst="line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730D800-54AD-43B9-8600-3E14E1BE0B64}"/>
                  </a:ext>
                </a:extLst>
              </p:cNvPr>
              <p:cNvGrpSpPr/>
              <p:nvPr/>
            </p:nvGrpSpPr>
            <p:grpSpPr>
              <a:xfrm rot="2700000">
                <a:off x="998709" y="1511300"/>
                <a:ext cx="510654" cy="510654"/>
                <a:chOff x="1151109" y="1663700"/>
                <a:chExt cx="510654" cy="510654"/>
              </a:xfrm>
              <a:grpFill/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E93C6FC-937B-44EF-B149-74DB494AFA5C}"/>
                    </a:ext>
                  </a:extLst>
                </p:cNvPr>
                <p:cNvCxnSpPr/>
                <p:nvPr/>
              </p:nvCxnSpPr>
              <p:spPr>
                <a:xfrm>
                  <a:off x="1406436" y="1663700"/>
                  <a:ext cx="0" cy="510654"/>
                </a:xfrm>
                <a:prstGeom prst="line">
                  <a:avLst/>
                </a:prstGeom>
                <a:grpFill/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E8DD70C-9A76-44F5-87EF-82666EE4F40B}"/>
                    </a:ext>
                  </a:extLst>
                </p:cNvPr>
                <p:cNvCxnSpPr/>
                <p:nvPr/>
              </p:nvCxnSpPr>
              <p:spPr>
                <a:xfrm rot="16200000">
                  <a:off x="1406436" y="1663701"/>
                  <a:ext cx="0" cy="510654"/>
                </a:xfrm>
                <a:prstGeom prst="line">
                  <a:avLst/>
                </a:prstGeom>
                <a:grpFill/>
                <a:ln w="127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AAD31D-49E2-4A03-BC05-AF1009CCC122}"/>
                </a:ext>
              </a:extLst>
            </p:cNvPr>
            <p:cNvSpPr/>
            <p:nvPr/>
          </p:nvSpPr>
          <p:spPr>
            <a:xfrm>
              <a:off x="1076228" y="1586083"/>
              <a:ext cx="355617" cy="3610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 descr="A clock hanging on the wall&#10;&#10;Description automatically generated">
            <a:extLst>
              <a:ext uri="{FF2B5EF4-FFF2-40B4-BE49-F238E27FC236}">
                <a16:creationId xmlns:a16="http://schemas.microsoft.com/office/drawing/2014/main" id="{33D75500-5B90-4A5B-B376-AC03B2E168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42229" y="2855412"/>
            <a:ext cx="936104" cy="931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32026F-AEDA-4DBB-B56B-B33845A5BD89}"/>
              </a:ext>
            </a:extLst>
          </p:cNvPr>
          <p:cNvGrpSpPr/>
          <p:nvPr/>
        </p:nvGrpSpPr>
        <p:grpSpPr>
          <a:xfrm>
            <a:off x="2555776" y="3284984"/>
            <a:ext cx="500546" cy="115017"/>
            <a:chOff x="1832335" y="3629025"/>
            <a:chExt cx="474467" cy="100013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3E8B6620-2EAB-46C0-A328-9A81636FC82B}"/>
                </a:ext>
              </a:extLst>
            </p:cNvPr>
            <p:cNvSpPr/>
            <p:nvPr/>
          </p:nvSpPr>
          <p:spPr>
            <a:xfrm rot="16200000">
              <a:off x="1925915" y="3560928"/>
              <a:ext cx="49046" cy="23620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7FB85248-6869-4422-9AEC-9D4307D1D124}"/>
                </a:ext>
              </a:extLst>
            </p:cNvPr>
            <p:cNvSpPr/>
            <p:nvPr/>
          </p:nvSpPr>
          <p:spPr>
            <a:xfrm rot="5400000" flipH="1">
              <a:off x="2164176" y="3560928"/>
              <a:ext cx="49046" cy="236206"/>
            </a:xfrm>
            <a:prstGeom prst="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9227457-C0F1-4665-B937-D82E88DD4F67}"/>
                </a:ext>
              </a:extLst>
            </p:cNvPr>
            <p:cNvSpPr/>
            <p:nvPr/>
          </p:nvSpPr>
          <p:spPr>
            <a:xfrm>
              <a:off x="2012950" y="3629025"/>
              <a:ext cx="98480" cy="10001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Partial Circle 3">
            <a:extLst>
              <a:ext uri="{FF2B5EF4-FFF2-40B4-BE49-F238E27FC236}">
                <a16:creationId xmlns:a16="http://schemas.microsoft.com/office/drawing/2014/main" id="{B2F18795-1C78-4D75-8765-C20AFF923C78}"/>
              </a:ext>
            </a:extLst>
          </p:cNvPr>
          <p:cNvSpPr/>
          <p:nvPr/>
        </p:nvSpPr>
        <p:spPr>
          <a:xfrm rot="14727175">
            <a:off x="2458629" y="2975824"/>
            <a:ext cx="698350" cy="710165"/>
          </a:xfrm>
          <a:prstGeom prst="pie">
            <a:avLst>
              <a:gd name="adj1" fmla="val 4210907"/>
              <a:gd name="adj2" fmla="val 17424811"/>
            </a:avLst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8" name="Speech Bubble: Oval 57">
            <a:extLst>
              <a:ext uri="{FF2B5EF4-FFF2-40B4-BE49-F238E27FC236}">
                <a16:creationId xmlns:a16="http://schemas.microsoft.com/office/drawing/2014/main" id="{5F58C825-7DCE-44C6-8AB1-02F1BC29508F}"/>
              </a:ext>
            </a:extLst>
          </p:cNvPr>
          <p:cNvSpPr/>
          <p:nvPr/>
        </p:nvSpPr>
        <p:spPr>
          <a:xfrm>
            <a:off x="6156176" y="5661248"/>
            <a:ext cx="2160240" cy="432048"/>
          </a:xfrm>
          <a:prstGeom prst="wedgeEllipseCallout">
            <a:avLst>
              <a:gd name="adj1" fmla="val 15995"/>
              <a:gd name="adj2" fmla="val -225869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MASTER GEAR</a:t>
            </a: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76B526B6-4490-422E-95FE-4DBC8B81A93B}"/>
              </a:ext>
            </a:extLst>
          </p:cNvPr>
          <p:cNvSpPr/>
          <p:nvPr/>
        </p:nvSpPr>
        <p:spPr>
          <a:xfrm>
            <a:off x="3563888" y="4941168"/>
            <a:ext cx="1224136" cy="288032"/>
          </a:xfrm>
          <a:prstGeom prst="wedgeEllipseCallout">
            <a:avLst>
              <a:gd name="adj1" fmla="val 62236"/>
              <a:gd name="adj2" fmla="val -28633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GEAR</a:t>
            </a:r>
          </a:p>
        </p:txBody>
      </p:sp>
      <p:sp>
        <p:nvSpPr>
          <p:cNvPr id="61" name="Speech Bubble: Oval 60">
            <a:extLst>
              <a:ext uri="{FF2B5EF4-FFF2-40B4-BE49-F238E27FC236}">
                <a16:creationId xmlns:a16="http://schemas.microsoft.com/office/drawing/2014/main" id="{315BA2D4-12EA-433B-A77D-9C5212658657}"/>
              </a:ext>
            </a:extLst>
          </p:cNvPr>
          <p:cNvSpPr/>
          <p:nvPr/>
        </p:nvSpPr>
        <p:spPr>
          <a:xfrm>
            <a:off x="2267744" y="2132856"/>
            <a:ext cx="1224136" cy="288032"/>
          </a:xfrm>
          <a:prstGeom prst="wedgeEllipseCallout">
            <a:avLst>
              <a:gd name="adj1" fmla="val -14240"/>
              <a:gd name="adj2" fmla="val 204976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DIAL</a:t>
            </a:r>
          </a:p>
        </p:txBody>
      </p:sp>
    </p:spTree>
    <p:extLst>
      <p:ext uri="{BB962C8B-B14F-4D97-AF65-F5344CB8AC3E}">
        <p14:creationId xmlns:p14="http://schemas.microsoft.com/office/powerpoint/2010/main" val="18388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6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48000" decel="47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2.59259E-6 L -0.00955 2.59259E-6 " pathEditMode="relative" rAng="0" ptsTypes="AA">
                                          <p:cBhvr>
                                            <p:cTn id="8" dur="19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50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2.59259E-6 L -0.00625 2.5925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50000" decel="4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2.59259E-6 L -0.00625 2.59259E-6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50000" decel="4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2.59259E-6 L -0.00625 2.59259E-6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50000" decel="4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2.59259E-6 L -0.00625 2.59259E-6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48000" decel="47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2.59259E-6 L -0.00954 2.59259E-6 " pathEditMode="relative" rAng="0" ptsTypes="AA">
                                          <p:cBhvr>
                                            <p:cTn id="18" dur="19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42000">
                                          <p:cBhvr>
                                            <p:cTn id="22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 animBg="1"/>
          <p:bldP spid="118" grpId="0" animBg="1"/>
          <p:bldP spid="119" grpId="0" animBg="1"/>
          <p:bldP spid="120" grpId="0" animBg="1"/>
          <p:bldP spid="1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6" dur="2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48000" decel="47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2.59259E-6 L -0.00955 2.59259E-6 " pathEditMode="relative" rAng="0" ptsTypes="AA">
                                          <p:cBhvr>
                                            <p:cTn id="8" dur="19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50000" decel="38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2.59259E-6 L -0.00625 2.5925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50000" decel="4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2.59259E-6 L -0.00625 2.59259E-6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50000" decel="4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2.59259E-6 L -0.00625 2.59259E-6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50000" decel="4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2.59259E-6 L -0.00625 2.59259E-6 " pathEditMode="relative" rAng="0" ptsTypes="AA">
                                          <p:cBhvr>
                                            <p:cTn id="16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48000" decel="47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2.59259E-6 L -0.00954 2.59259E-6 " pathEditMode="relative" rAng="0" ptsTypes="AA">
                                          <p:cBhvr>
                                            <p:cTn id="18" dur="19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8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40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22" dur="2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7" grpId="0" animBg="1"/>
          <p:bldP spid="118" grpId="0" animBg="1"/>
          <p:bldP spid="119" grpId="0" animBg="1"/>
          <p:bldP spid="120" grpId="0" animBg="1"/>
          <p:bldP spid="121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5"/>
          <p:cNvSpPr/>
          <p:nvPr/>
        </p:nvSpPr>
        <p:spPr>
          <a:xfrm>
            <a:off x="0" y="-19908"/>
            <a:ext cx="9144000" cy="578882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 WHAT IS TCE (TOTAL COMPOSITE ERROR)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3CAE67-8FF2-44F0-9D08-ADBA8404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48274"/>
            <a:ext cx="8703967" cy="4779307"/>
          </a:xfrm>
          <a:prstGeom prst="rect">
            <a:avLst/>
          </a:prstGeom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69FAECB-F212-4EC6-9717-66EC78891D25}"/>
              </a:ext>
            </a:extLst>
          </p:cNvPr>
          <p:cNvSpPr/>
          <p:nvPr/>
        </p:nvSpPr>
        <p:spPr>
          <a:xfrm>
            <a:off x="2771800" y="1634105"/>
            <a:ext cx="720080" cy="2905043"/>
          </a:xfrm>
          <a:prstGeom prst="flowChartAlternateProcess">
            <a:avLst/>
          </a:prstGeom>
          <a:noFill/>
          <a:ln w="76200">
            <a:solidFill>
              <a:srgbClr val="0000FF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glow rad="101600">
                  <a:prstClr val="white">
                    <a:alpha val="6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801BCC7A-4653-4774-93B8-7949B9011D1F}"/>
              </a:ext>
            </a:extLst>
          </p:cNvPr>
          <p:cNvSpPr/>
          <p:nvPr/>
        </p:nvSpPr>
        <p:spPr>
          <a:xfrm>
            <a:off x="-4800" y="6199048"/>
            <a:ext cx="9144000" cy="646985"/>
          </a:xfrm>
          <a:prstGeom prst="flowChartAlternateProcess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THE DIFFERENCE OF MIN TO MAX ERROR IN ONE ROTATATION OF GEAR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A74008A-C8DB-4DD2-B286-8C71D05DF658}"/>
              </a:ext>
            </a:extLst>
          </p:cNvPr>
          <p:cNvSpPr/>
          <p:nvPr/>
        </p:nvSpPr>
        <p:spPr>
          <a:xfrm>
            <a:off x="2483768" y="1340768"/>
            <a:ext cx="91440" cy="9144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glow rad="101600">
                  <a:prstClr val="white">
                    <a:alpha val="6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25D5EDF-D18B-4225-9295-14C929448AD8}"/>
              </a:ext>
            </a:extLst>
          </p:cNvPr>
          <p:cNvSpPr/>
          <p:nvPr/>
        </p:nvSpPr>
        <p:spPr>
          <a:xfrm>
            <a:off x="5148064" y="4293096"/>
            <a:ext cx="91440" cy="9144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>
                <a:glow rad="101600">
                  <a:prstClr val="white">
                    <a:alpha val="60000"/>
                  </a:prst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1C858B-E68A-4A5E-A0FD-562EEDE4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E1FD66-1A69-4889-AAE4-BB31B40D8A5F}" type="slidenum">
              <a:rPr kumimoji="0" lang="en-US" altLang="ja-JP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t>/47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5F54C0-5900-429B-B370-F536F1E2E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2040" y="4800477"/>
            <a:ext cx="3296631" cy="13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2"/>
          <p:cNvGrpSpPr>
            <a:grpSpLocks noChangeAspect="1"/>
          </p:cNvGrpSpPr>
          <p:nvPr/>
        </p:nvGrpSpPr>
        <p:grpSpPr bwMode="auto">
          <a:xfrm>
            <a:off x="506560" y="1086768"/>
            <a:ext cx="8229600" cy="5095875"/>
            <a:chOff x="375" y="1087"/>
            <a:chExt cx="5002" cy="2474"/>
          </a:xfrm>
          <a:solidFill>
            <a:schemeClr val="accent1">
              <a:lumMod val="40000"/>
              <a:lumOff val="60000"/>
            </a:schemeClr>
          </a:solidFill>
          <a:effectLst/>
        </p:grpSpPr>
        <p:grpSp>
          <p:nvGrpSpPr>
            <p:cNvPr id="567" name="Group 3"/>
            <p:cNvGrpSpPr>
              <a:grpSpLocks noChangeAspect="1"/>
            </p:cNvGrpSpPr>
            <p:nvPr/>
          </p:nvGrpSpPr>
          <p:grpSpPr bwMode="auto">
            <a:xfrm>
              <a:off x="375" y="1208"/>
              <a:ext cx="5002" cy="2353"/>
              <a:chOff x="376" y="1032"/>
              <a:chExt cx="4968" cy="2336"/>
            </a:xfrm>
            <a:grpFill/>
          </p:grpSpPr>
          <p:sp>
            <p:nvSpPr>
              <p:cNvPr id="831" name="Freeform 4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2" name="Freeform 5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3" name="Freeform 6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4" name="Freeform 7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5" name="Freeform 8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6" name="Freeform 9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7" name="Freeform 10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8" name="Freeform 11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9" name="Freeform 12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0" name="Freeform 13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1" name="Freeform 14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2" name="Freeform 15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3" name="Freeform 16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4" name="Freeform 17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5" name="Freeform 18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6" name="Freeform 19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7" name="Freeform 20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8" name="Freeform 21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9" name="Freeform 22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0" name="Freeform 23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1" name="Freeform 24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2" name="Freeform 25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3" name="Freeform 26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4" name="Freeform 27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5" name="Freeform 28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6" name="Freeform 29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7" name="Freeform 30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8" name="Freeform 31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9" name="Freeform 32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0" name="Freeform 33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1" name="Freeform 34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2" name="Freeform 35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3" name="Freeform 36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4" name="Freeform 37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5" name="Freeform 38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6" name="Freeform 39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7" name="Freeform 40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8" name="Freeform 41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9" name="Freeform 42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0" name="Freeform 43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1" name="Freeform 44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2" name="Freeform 45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3" name="Freeform 46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4" name="Freeform 47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5" name="Freeform 48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6" name="Freeform 49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7" name="Freeform 50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8" name="Freeform 51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9" name="Freeform 52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0" name="Freeform 53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1" name="Freeform 54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2" name="Freeform 55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3" name="Freeform 56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4" name="Freeform 57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5" name="Freeform 58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6" name="Freeform 59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7" name="Freeform 60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8" name="Freeform 61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9" name="Freeform 62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0" name="Freeform 63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1" name="Freeform 64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2" name="Freeform 65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3" name="Freeform 66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4" name="Freeform 67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5" name="Freeform 68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6" name="Freeform 69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7" name="Freeform 70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8" name="Freeform 71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9" name="Freeform 72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0" name="Freeform 73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1" name="Freeform 74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2" name="Freeform 75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3" name="Freeform 76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4" name="Freeform 77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5" name="Freeform 78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6" name="Freeform 79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7" name="Freeform 80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8" name="Freeform 81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9" name="Freeform 82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0" name="Freeform 83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1" name="Freeform 84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2" name="Freeform 85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3" name="Freeform 86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4" name="Freeform 87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5" name="Freeform 88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6" name="Freeform 89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7" name="Freeform 90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8" name="Freeform 91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9" name="Freeform 92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0" name="Freeform 93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1" name="Freeform 94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2" name="Freeform 95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3" name="Freeform 96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4" name="Freeform 97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5" name="Freeform 98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6" name="Freeform 99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7" name="Freeform 100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8" name="Freeform 101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9" name="Freeform 102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0" name="Freeform 103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1" name="Freeform 104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2" name="Freeform 105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3" name="Freeform 106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4" name="Freeform 107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5" name="Freeform 108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6" name="Freeform 109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7" name="Freeform 110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8" name="Freeform 111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9" name="Freeform 112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0" name="Freeform 113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1" name="Freeform 114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2" name="Freeform 115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3" name="Freeform 116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4" name="Freeform 117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5" name="Freeform 118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6" name="Freeform 119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7" name="Freeform 120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8" name="Freeform 121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9" name="Freeform 122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0" name="Freeform 123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1" name="Freeform 124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2" name="Freeform 125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3" name="Freeform 126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4" name="Freeform 127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5" name="Freeform 128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6" name="Freeform 129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7" name="Freeform 130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8" name="Freeform 131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9" name="Freeform 132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0" name="Freeform 133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1" name="Freeform 134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2" name="Freeform 135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3" name="Freeform 136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4" name="Freeform 137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5" name="Freeform 138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6" name="Freeform 139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7" name="Freeform 140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8" name="Freeform 141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9" name="Freeform 142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0" name="Freeform 143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1" name="Freeform 144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2" name="Freeform 145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3" name="Freeform 146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4" name="Freeform 147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5" name="Freeform 148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6" name="Freeform 149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7" name="Freeform 150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8" name="Freeform 151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9" name="Freeform 152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0" name="Freeform 153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1" name="Freeform 154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2" name="Freeform 155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3" name="Freeform 156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4" name="Freeform 157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5" name="Freeform 158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6" name="Freeform 159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7" name="Freeform 160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8" name="Freeform 161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9" name="Freeform 162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0" name="Freeform 163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1" name="Freeform 164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2" name="Freeform 165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3" name="Freeform 166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4" name="Freeform 167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5" name="Freeform 168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6" name="Freeform 169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7" name="Freeform 170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8" name="Freeform 171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9" name="Freeform 172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0" name="Freeform 173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1" name="Freeform 174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2" name="Freeform 175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3" name="Freeform 176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4" name="Freeform 177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5" name="Freeform 178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6" name="Freeform 179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7" name="Freeform 180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8" name="Freeform 181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9" name="Freeform 182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6" name="Freeform 183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7" name="Freeform 184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4" name="Freeform 185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87" name="Freeform 186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6" name="Freeform 187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8" name="Freeform 188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9" name="Freeform 189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0" name="Freeform 190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1" name="Freeform 191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2" name="Freeform 192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3" name="Freeform 193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4" name="Freeform 194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5" name="Freeform 195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6" name="Freeform 196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7" name="Freeform 197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8" name="Freeform 198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9" name="Freeform 199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0" name="Freeform 200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1" name="Freeform 201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2" name="Freeform 202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13" name="Freeform 203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68" name="Group 204"/>
            <p:cNvGrpSpPr>
              <a:grpSpLocks noChangeAspect="1"/>
            </p:cNvGrpSpPr>
            <p:nvPr/>
          </p:nvGrpSpPr>
          <p:grpSpPr bwMode="auto">
            <a:xfrm>
              <a:off x="495" y="1344"/>
              <a:ext cx="2726" cy="2065"/>
              <a:chOff x="496" y="1167"/>
              <a:chExt cx="2707" cy="2050"/>
            </a:xfrm>
            <a:grpFill/>
          </p:grpSpPr>
          <p:sp>
            <p:nvSpPr>
              <p:cNvPr id="631" name="Freeform 205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2" name="Freeform 206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3" name="Freeform 207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4" name="Freeform 208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5" name="Freeform 209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6" name="Freeform 210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7" name="Freeform 211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8" name="Freeform 212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9" name="Freeform 213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0" name="Freeform 214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1" name="Freeform 215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2" name="Freeform 216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3" name="Freeform 217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4" name="Freeform 218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5" name="Freeform 219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6" name="Freeform 220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7" name="Freeform 221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8" name="Freeform 222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9" name="Freeform 223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0" name="Freeform 224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1" name="Freeform 225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2" name="Freeform 226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3" name="Freeform 227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4" name="Freeform 228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5" name="Freeform 229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6" name="Freeform 230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7" name="Freeform 231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8" name="Freeform 232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9" name="Freeform 233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0" name="Freeform 234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1" name="Freeform 235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2" name="Freeform 236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3" name="Freeform 237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4" name="Freeform 238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5" name="Freeform 239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6" name="Freeform 240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7" name="Freeform 241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8" name="Freeform 242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9" name="Freeform 243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0" name="Freeform 244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1" name="Freeform 245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2" name="Freeform 246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3" name="Freeform 247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4" name="Freeform 248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5" name="Freeform 249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6" name="Freeform 250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7" name="Freeform 251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8" name="Freeform 252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9" name="Freeform 253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0" name="Freeform 254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1" name="Freeform 255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2" name="Freeform 256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3" name="Freeform 257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4" name="Freeform 258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5" name="Freeform 259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6" name="Freeform 260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7" name="Freeform 261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8" name="Freeform 262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9" name="Freeform 263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0" name="Freeform 264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1" name="Freeform 265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2" name="Freeform 266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3" name="Freeform 267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4" name="Freeform 268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5" name="Freeform 269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6" name="Freeform 270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7" name="Freeform 271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8" name="Freeform 272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9" name="Freeform 273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0" name="Freeform 274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1" name="Freeform 275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2" name="Freeform 276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3" name="Freeform 277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4" name="Freeform 278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5" name="Freeform 279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6" name="Freeform 280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7" name="Freeform 281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8" name="Freeform 282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9" name="Freeform 283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0" name="Freeform 284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1" name="Freeform 285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2" name="Freeform 286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3" name="Freeform 287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4" name="Freeform 288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5" name="Freeform 289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6" name="Freeform 290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7" name="Freeform 291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8" name="Freeform 292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9" name="Freeform 293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0" name="Freeform 294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1" name="Freeform 295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2" name="Freeform 296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3" name="Freeform 297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4" name="Freeform 298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5" name="Freeform 299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6" name="Freeform 300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7" name="Freeform 301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8" name="Freeform 302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9" name="Freeform 303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0" name="Freeform 304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1" name="Freeform 305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2" name="Freeform 306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3" name="Freeform 307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4" name="Freeform 308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5" name="Freeform 309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6" name="Freeform 310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7" name="Freeform 311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8" name="Freeform 312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9" name="Freeform 313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0" name="Freeform 314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1" name="Freeform 315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2" name="Freeform 316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3" name="Freeform 317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4" name="Freeform 318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5" name="Freeform 319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6" name="Freeform 320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7" name="Freeform 321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" name="Freeform 322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" name="Freeform 323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0" name="Freeform 324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1" name="Freeform 325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" name="Freeform 326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" name="Freeform 327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4" name="Freeform 328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5" name="Freeform 329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6" name="Freeform 330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7" name="Freeform 331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8" name="Freeform 332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9" name="Freeform 333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0" name="Freeform 334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1" name="Freeform 335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2" name="Freeform 336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3" name="Freeform 337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4" name="Freeform 338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5" name="Freeform 339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6" name="Freeform 340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7" name="Freeform 341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8" name="Freeform 342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9" name="Freeform 343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0" name="Freeform 344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1" name="Freeform 345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2" name="Freeform 346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3" name="Freeform 347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4" name="Freeform 348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5" name="Freeform 349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6" name="Freeform 350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7" name="Freeform 351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8" name="Freeform 352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9" name="Freeform 353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0" name="Freeform 354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1" name="Freeform 355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2" name="Freeform 356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3" name="Freeform 357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4" name="Freeform 358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5" name="Freeform 359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6" name="Freeform 360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7" name="Freeform 361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8" name="Freeform 362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9" name="Freeform 363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0" name="Freeform 364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1" name="Freeform 365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2" name="Freeform 366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3" name="Freeform 367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4" name="Freeform 368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5" name="Freeform 369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6" name="Freeform 370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7" name="Freeform 371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8" name="Freeform 372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9" name="Freeform 373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0" name="Freeform 374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1" name="Freeform 375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2" name="Freeform 376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3" name="Freeform 377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4" name="Freeform 378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5" name="Freeform 379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6" name="Freeform 380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7" name="Freeform 381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8" name="Freeform 382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9" name="Freeform 383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0" name="Freeform 384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1" name="Freeform 385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2" name="Freeform 386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3" name="Freeform 387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4" name="Freeform 388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5" name="Freeform 389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6" name="Freeform 390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7" name="Freeform 391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8" name="Freeform 392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9" name="Freeform 393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0" name="Freeform 394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1" name="Freeform 395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2" name="Freeform 396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3" name="Freeform 397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4" name="Freeform 398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5" name="Freeform 399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" name="Freeform 400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" name="Freeform 401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" name="Freeform 402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9" name="Freeform 403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0" name="Freeform 404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ja-JP" altLang="en-US" sz="1400" b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69" name="Freeform 405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Freeform 406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Freeform 407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2" name="Freeform 408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Freeform 409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Freeform 410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Freeform 411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6" name="Freeform 412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7" name="Freeform 413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8" name="Freeform 414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9" name="Freeform 415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0" name="Freeform 416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1" name="Freeform 417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2" name="Freeform 418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3" name="Freeform 419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4" name="Freeform 420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5" name="Freeform 421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6" name="Freeform 422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7" name="Freeform 423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8" name="Freeform 424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9" name="Freeform 425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Freeform 426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1" name="Freeform 427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2" name="Freeform 428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3" name="Freeform 429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Freeform 430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5" name="Freeform 431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6" name="Freeform 432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7" name="Freeform 433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Freeform 434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Freeform 435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Freeform 436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Freeform 437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2" name="Freeform 438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3" name="Freeform 439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Freeform 440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5" name="Freeform 441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Freeform 442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7" name="Freeform 443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8" name="Freeform 444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Freeform 445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0" name="Freeform 446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Freeform 447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Freeform 448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Freeform 449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4" name="Freeform 450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Freeform 451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6" name="Freeform 452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7" name="Freeform 453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8" name="Freeform 454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9" name="Freeform 455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0" name="Freeform 456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1" name="Freeform 457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2" name="Freeform 458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3" name="Freeform 459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4" name="Freeform 460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5" name="Freeform 461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6" name="Freeform 462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7" name="Freeform 463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8" name="Freeform 464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9" name="Freeform 465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Freeform 466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grpFill/>
            <a:ln w="12700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0" lang="ja-JP" altLang="en-US" sz="1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14" name="角丸四角形 1213"/>
          <p:cNvSpPr/>
          <p:nvPr/>
        </p:nvSpPr>
        <p:spPr>
          <a:xfrm>
            <a:off x="233363" y="1625570"/>
            <a:ext cx="2065984" cy="4033042"/>
          </a:xfrm>
          <a:prstGeom prst="roundRect">
            <a:avLst>
              <a:gd name="adj" fmla="val 7248"/>
            </a:avLst>
          </a:prstGeom>
          <a:solidFill>
            <a:schemeClr val="bg1">
              <a:alpha val="2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200" b="1" dirty="0">
              <a:solidFill>
                <a:prstClr val="black"/>
              </a:solidFill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15" name="角丸四角形 1214"/>
          <p:cNvSpPr/>
          <p:nvPr/>
        </p:nvSpPr>
        <p:spPr>
          <a:xfrm>
            <a:off x="6196712" y="1625570"/>
            <a:ext cx="2642488" cy="4028203"/>
          </a:xfrm>
          <a:prstGeom prst="roundRect">
            <a:avLst>
              <a:gd name="adj" fmla="val 6094"/>
            </a:avLst>
          </a:prstGeom>
          <a:solidFill>
            <a:schemeClr val="bg1">
              <a:alpha val="2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200" b="1" dirty="0">
              <a:solidFill>
                <a:prstClr val="black"/>
              </a:solidFill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16" name="Oval 502"/>
          <p:cNvSpPr>
            <a:spLocks noChangeArrowheads="1"/>
          </p:cNvSpPr>
          <p:nvPr/>
        </p:nvSpPr>
        <p:spPr bwMode="auto">
          <a:xfrm>
            <a:off x="1250949" y="265426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17" name="Oval 504"/>
          <p:cNvSpPr>
            <a:spLocks noChangeArrowheads="1"/>
          </p:cNvSpPr>
          <p:nvPr/>
        </p:nvSpPr>
        <p:spPr bwMode="auto">
          <a:xfrm>
            <a:off x="974725" y="2370108"/>
            <a:ext cx="306000" cy="30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600" b="1" dirty="0">
                <a:solidFill>
                  <a:srgbClr val="FFFFFF"/>
                </a:solidFill>
                <a:latin typeface="Meiryo UI" pitchFamily="50" charset="-128"/>
                <a:cs typeface="Arial" charset="0"/>
              </a:rPr>
              <a:t>6</a:t>
            </a:r>
            <a:endParaRPr lang="ja-JP" altLang="en-US" sz="1600" b="1" dirty="0">
              <a:solidFill>
                <a:srgbClr val="FFFFFF"/>
              </a:solidFill>
              <a:latin typeface="Meiryo UI" pitchFamily="50" charset="-128"/>
              <a:cs typeface="Arial" charset="0"/>
            </a:endParaRPr>
          </a:p>
        </p:txBody>
      </p:sp>
      <p:sp>
        <p:nvSpPr>
          <p:cNvPr id="1218" name="Oval 518"/>
          <p:cNvSpPr>
            <a:spLocks noChangeArrowheads="1"/>
          </p:cNvSpPr>
          <p:nvPr/>
        </p:nvSpPr>
        <p:spPr bwMode="auto">
          <a:xfrm>
            <a:off x="1385887" y="2528857"/>
            <a:ext cx="216000" cy="21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19" name="Oval 531"/>
          <p:cNvSpPr>
            <a:spLocks noChangeArrowheads="1"/>
          </p:cNvSpPr>
          <p:nvPr/>
        </p:nvSpPr>
        <p:spPr bwMode="auto">
          <a:xfrm>
            <a:off x="803274" y="2914619"/>
            <a:ext cx="216000" cy="21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24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0" name="角丸四角形 1219"/>
          <p:cNvSpPr/>
          <p:nvPr/>
        </p:nvSpPr>
        <p:spPr>
          <a:xfrm>
            <a:off x="2388405" y="1635095"/>
            <a:ext cx="2170895" cy="4016910"/>
          </a:xfrm>
          <a:prstGeom prst="roundRect">
            <a:avLst>
              <a:gd name="adj" fmla="val 8025"/>
            </a:avLst>
          </a:prstGeom>
          <a:solidFill>
            <a:schemeClr val="bg1">
              <a:alpha val="2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 sz="2200" b="1" dirty="0">
              <a:solidFill>
                <a:prstClr val="black"/>
              </a:solidFill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21" name="Oval 497"/>
          <p:cNvSpPr>
            <a:spLocks noChangeArrowheads="1"/>
          </p:cNvSpPr>
          <p:nvPr/>
        </p:nvSpPr>
        <p:spPr bwMode="auto">
          <a:xfrm>
            <a:off x="3546474" y="330196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2" name="Oval 517"/>
          <p:cNvSpPr>
            <a:spLocks noChangeArrowheads="1"/>
          </p:cNvSpPr>
          <p:nvPr/>
        </p:nvSpPr>
        <p:spPr bwMode="auto">
          <a:xfrm>
            <a:off x="3189680" y="365984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3" name="Oval 519"/>
          <p:cNvSpPr>
            <a:spLocks noChangeArrowheads="1"/>
          </p:cNvSpPr>
          <p:nvPr/>
        </p:nvSpPr>
        <p:spPr bwMode="auto">
          <a:xfrm>
            <a:off x="3422204" y="3647270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4" name="Oval 523"/>
          <p:cNvSpPr>
            <a:spLocks noChangeArrowheads="1"/>
          </p:cNvSpPr>
          <p:nvPr/>
        </p:nvSpPr>
        <p:spPr bwMode="auto">
          <a:xfrm>
            <a:off x="3587749" y="432273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5" name="Oval 524"/>
          <p:cNvSpPr>
            <a:spLocks noChangeArrowheads="1"/>
          </p:cNvSpPr>
          <p:nvPr/>
        </p:nvSpPr>
        <p:spPr bwMode="auto">
          <a:xfrm>
            <a:off x="3359149" y="432273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7" name="Oval 528"/>
          <p:cNvSpPr>
            <a:spLocks noChangeArrowheads="1"/>
          </p:cNvSpPr>
          <p:nvPr/>
        </p:nvSpPr>
        <p:spPr bwMode="auto">
          <a:xfrm>
            <a:off x="3297237" y="344008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9" name="Oval 497"/>
          <p:cNvSpPr>
            <a:spLocks noChangeArrowheads="1"/>
          </p:cNvSpPr>
          <p:nvPr/>
        </p:nvSpPr>
        <p:spPr bwMode="auto">
          <a:xfrm>
            <a:off x="4151313" y="2946370"/>
            <a:ext cx="306000" cy="30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ja-JP" sz="1600" b="1" dirty="0">
                <a:solidFill>
                  <a:prstClr val="white"/>
                </a:solidFill>
                <a:latin typeface="Arial" charset="0"/>
                <a:cs typeface="Arial" charset="0"/>
              </a:rPr>
              <a:t>5</a:t>
            </a:r>
            <a:endParaRPr lang="ja-JP" altLang="en-US" sz="1600" b="1" dirty="0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230" name="Oval 497"/>
          <p:cNvSpPr>
            <a:spLocks noChangeArrowheads="1"/>
          </p:cNvSpPr>
          <p:nvPr/>
        </p:nvSpPr>
        <p:spPr bwMode="auto">
          <a:xfrm>
            <a:off x="3971924" y="316703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1" name="Oval 497"/>
          <p:cNvSpPr>
            <a:spLocks noChangeArrowheads="1"/>
          </p:cNvSpPr>
          <p:nvPr/>
        </p:nvSpPr>
        <p:spPr bwMode="auto">
          <a:xfrm>
            <a:off x="3652837" y="3095594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2" name="Oval 515"/>
          <p:cNvSpPr>
            <a:spLocks noChangeArrowheads="1"/>
          </p:cNvSpPr>
          <p:nvPr/>
        </p:nvSpPr>
        <p:spPr bwMode="auto">
          <a:xfrm>
            <a:off x="3594100" y="2893983"/>
            <a:ext cx="216000" cy="2160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rgbClr val="0000CC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22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3" name="Oval 498"/>
          <p:cNvSpPr>
            <a:spLocks noChangeArrowheads="1"/>
          </p:cNvSpPr>
          <p:nvPr/>
        </p:nvSpPr>
        <p:spPr bwMode="auto">
          <a:xfrm>
            <a:off x="7264399" y="2784444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4" name="Oval 499"/>
          <p:cNvSpPr>
            <a:spLocks noChangeArrowheads="1"/>
          </p:cNvSpPr>
          <p:nvPr/>
        </p:nvSpPr>
        <p:spPr bwMode="auto">
          <a:xfrm>
            <a:off x="8478837" y="443861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5" name="Oval 500"/>
          <p:cNvSpPr>
            <a:spLocks noChangeArrowheads="1"/>
          </p:cNvSpPr>
          <p:nvPr/>
        </p:nvSpPr>
        <p:spPr bwMode="auto">
          <a:xfrm>
            <a:off x="7494587" y="2449482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6" name="Oval 501"/>
          <p:cNvSpPr>
            <a:spLocks noChangeArrowheads="1"/>
          </p:cNvSpPr>
          <p:nvPr/>
        </p:nvSpPr>
        <p:spPr bwMode="auto">
          <a:xfrm>
            <a:off x="7980362" y="4248119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37" name="Oval 498"/>
          <p:cNvSpPr>
            <a:spLocks noChangeArrowheads="1"/>
          </p:cNvSpPr>
          <p:nvPr/>
        </p:nvSpPr>
        <p:spPr bwMode="auto">
          <a:xfrm>
            <a:off x="7042149" y="3398807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238" name="グループ化 1237"/>
          <p:cNvGrpSpPr/>
          <p:nvPr/>
        </p:nvGrpSpPr>
        <p:grpSpPr>
          <a:xfrm>
            <a:off x="228723" y="6106537"/>
            <a:ext cx="1967217" cy="542714"/>
            <a:chOff x="274638" y="6245262"/>
            <a:chExt cx="1967217" cy="542714"/>
          </a:xfrm>
        </p:grpSpPr>
        <p:sp>
          <p:nvSpPr>
            <p:cNvPr id="1239" name="正方形/長方形 1238"/>
            <p:cNvSpPr/>
            <p:nvPr/>
          </p:nvSpPr>
          <p:spPr>
            <a:xfrm>
              <a:off x="274638" y="6245262"/>
              <a:ext cx="1567581" cy="542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1200" b="1" dirty="0">
                <a:solidFill>
                  <a:prstClr val="black"/>
                </a:solidFill>
                <a:latin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40" name="Text Box 508"/>
            <p:cNvSpPr txBox="1">
              <a:spLocks noChangeArrowheads="1"/>
            </p:cNvSpPr>
            <p:nvPr/>
          </p:nvSpPr>
          <p:spPr bwMode="auto">
            <a:xfrm>
              <a:off x="573244" y="6514624"/>
              <a:ext cx="1668611" cy="261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ja-JP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: HAY</a:t>
              </a:r>
              <a:r>
                <a:rPr lang="ja-JP" altLang="en-US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 </a:t>
              </a:r>
              <a:r>
                <a:rPr lang="en-US" altLang="ja-JP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Group</a:t>
              </a:r>
              <a:endParaRPr lang="ja-JP" altLang="en-US" sz="1200" b="1" dirty="0">
                <a:solidFill>
                  <a:srgbClr val="000000"/>
                </a:solidFill>
                <a:latin typeface="Meiryo UI" pitchFamily="50" charset="-128"/>
                <a:cs typeface="Arial" charset="0"/>
              </a:endParaRPr>
            </a:p>
          </p:txBody>
        </p:sp>
        <p:sp>
          <p:nvSpPr>
            <p:cNvPr id="1241" name="Oval 514"/>
            <p:cNvSpPr>
              <a:spLocks noChangeArrowheads="1"/>
            </p:cNvSpPr>
            <p:nvPr/>
          </p:nvSpPr>
          <p:spPr bwMode="auto">
            <a:xfrm>
              <a:off x="372963" y="6304751"/>
              <a:ext cx="216000" cy="216000"/>
            </a:xfrm>
            <a:prstGeom prst="ellipse">
              <a:avLst/>
            </a:prstGeom>
            <a:gradFill rotWithShape="0">
              <a:gsLst>
                <a:gs pos="0">
                  <a:srgbClr val="FFBC8F"/>
                </a:gs>
                <a:gs pos="100000">
                  <a:srgbClr val="FF66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ja-JP" altLang="en-US" sz="1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42" name="Oval 515"/>
            <p:cNvSpPr>
              <a:spLocks noChangeArrowheads="1"/>
            </p:cNvSpPr>
            <p:nvPr/>
          </p:nvSpPr>
          <p:spPr bwMode="auto">
            <a:xfrm>
              <a:off x="372963" y="6546423"/>
              <a:ext cx="216000" cy="216000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0000CC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algn="ctr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ja-JP" altLang="en-US" sz="1200" b="1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43" name="Text Box 508"/>
            <p:cNvSpPr txBox="1">
              <a:spLocks noChangeArrowheads="1"/>
            </p:cNvSpPr>
            <p:nvPr/>
          </p:nvSpPr>
          <p:spPr bwMode="auto">
            <a:xfrm>
              <a:off x="573244" y="6265386"/>
              <a:ext cx="1406874" cy="278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Tahoma" pitchFamily="34" charset="0"/>
                  <a:ea typeface="Meiryo UI" pitchFamily="50" charset="-128"/>
                  <a:cs typeface="Meiryo UI" pitchFamily="50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ja-JP" sz="1200" b="1" dirty="0">
                  <a:solidFill>
                    <a:srgbClr val="000000"/>
                  </a:solidFill>
                  <a:latin typeface="Meiryo UI" pitchFamily="50" charset="-128"/>
                  <a:cs typeface="Arial" charset="0"/>
                </a:rPr>
                <a:t>: Musashi</a:t>
              </a:r>
              <a:endParaRPr lang="ja-JP" altLang="en-US" sz="1200" b="1" dirty="0">
                <a:solidFill>
                  <a:srgbClr val="000000"/>
                </a:solidFill>
                <a:latin typeface="Meiryo UI" pitchFamily="50" charset="-128"/>
                <a:cs typeface="Arial" charset="0"/>
              </a:endParaRPr>
            </a:p>
          </p:txBody>
        </p:sp>
      </p:grpSp>
      <p:sp>
        <p:nvSpPr>
          <p:cNvPr id="1244" name="正方形/長方形 1243"/>
          <p:cNvSpPr/>
          <p:nvPr/>
        </p:nvSpPr>
        <p:spPr>
          <a:xfrm>
            <a:off x="129792" y="4842727"/>
            <a:ext cx="2273757" cy="57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EU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1F497D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9 bases</a:t>
            </a:r>
            <a:endParaRPr lang="ja-JP" altLang="en-US" sz="2800" b="1" dirty="0">
              <a:solidFill>
                <a:srgbClr val="1F497D"/>
              </a:solidFill>
              <a:effectLst>
                <a:glow rad="127000">
                  <a:prstClr val="white"/>
                </a:glow>
              </a:effectLst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45" name="正方形/長方形 1244"/>
          <p:cNvSpPr/>
          <p:nvPr/>
        </p:nvSpPr>
        <p:spPr>
          <a:xfrm>
            <a:off x="2263958" y="4842727"/>
            <a:ext cx="2432826" cy="57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Asia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16</a:t>
            </a:r>
            <a:r>
              <a:rPr lang="ja-JP" altLang="en-US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 </a:t>
            </a:r>
            <a:r>
              <a:rPr lang="en-US" altLang="ja-JP" sz="2800" b="1" dirty="0">
                <a:solidFill>
                  <a:srgbClr val="C0000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bases</a:t>
            </a:r>
            <a:endParaRPr lang="ja-JP" altLang="en-US" sz="2800" b="1" dirty="0">
              <a:solidFill>
                <a:srgbClr val="C00000"/>
              </a:solidFill>
              <a:effectLst>
                <a:glow rad="127000">
                  <a:prstClr val="white"/>
                </a:glow>
              </a:effectLst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1246" name="正方形/長方形 1245"/>
          <p:cNvSpPr/>
          <p:nvPr/>
        </p:nvSpPr>
        <p:spPr>
          <a:xfrm>
            <a:off x="6177409" y="4862427"/>
            <a:ext cx="2655910" cy="533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7030A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America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2800" b="1" dirty="0">
                <a:solidFill>
                  <a:srgbClr val="7030A0"/>
                </a:solidFill>
                <a:effectLst>
                  <a:glow rad="127000">
                    <a:prstClr val="white"/>
                  </a:glow>
                </a:effectLst>
                <a:latin typeface="Meiryo UI" pitchFamily="50" charset="-128"/>
                <a:cs typeface="Meiryo UI" pitchFamily="50" charset="-128"/>
              </a:rPr>
              <a:t>5 bases</a:t>
            </a:r>
            <a:endParaRPr lang="ja-JP" altLang="en-US" sz="2800" b="1" dirty="0">
              <a:solidFill>
                <a:srgbClr val="7030A0"/>
              </a:solidFill>
              <a:effectLst>
                <a:glow rad="127000">
                  <a:prstClr val="white"/>
                </a:glow>
              </a:effectLst>
              <a:latin typeface="Meiryo UI" pitchFamily="50" charset="-128"/>
              <a:cs typeface="Meiryo UI" pitchFamily="50" charset="-128"/>
            </a:endParaRPr>
          </a:p>
        </p:txBody>
      </p:sp>
      <p:cxnSp>
        <p:nvCxnSpPr>
          <p:cNvPr id="1248" name="カギ線コネクタ 1247"/>
          <p:cNvCxnSpPr>
            <a:stCxn id="1214" idx="2"/>
          </p:cNvCxnSpPr>
          <p:nvPr/>
        </p:nvCxnSpPr>
        <p:spPr>
          <a:xfrm rot="16200000" flipH="1">
            <a:off x="2672523" y="4252444"/>
            <a:ext cx="478859" cy="32911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カギ線コネクタ 1248"/>
          <p:cNvCxnSpPr>
            <a:stCxn id="1220" idx="2"/>
          </p:cNvCxnSpPr>
          <p:nvPr/>
        </p:nvCxnSpPr>
        <p:spPr>
          <a:xfrm rot="16200000" flipH="1">
            <a:off x="3772968" y="5352890"/>
            <a:ext cx="485466" cy="108369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0" name="カギ線コネクタ 1249"/>
          <p:cNvCxnSpPr>
            <a:stCxn id="1215" idx="2"/>
          </p:cNvCxnSpPr>
          <p:nvPr/>
        </p:nvCxnSpPr>
        <p:spPr>
          <a:xfrm rot="5400000">
            <a:off x="5795904" y="4415419"/>
            <a:ext cx="483698" cy="296040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2" name="Picture 2" descr="http://freesozai.jp/itemStartDownload.php?category=nation_flag&amp;page=ntf_401&amp;type=sozai&amp;file=2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0039" y="2744857"/>
            <a:ext cx="468000" cy="3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3" name="Picture 14" descr="http://www.abysse.co.jp/world/flag/asia/flagimages/th100.gif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5715" y="3958843"/>
            <a:ext cx="468000" cy="3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4" name="Picture 16" descr="http://www.abysse.co.jp/world/flag/asia/flagimages/id100.gif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872" y="4375124"/>
            <a:ext cx="492349" cy="3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5" name="Picture 6" descr="http://event21.co.jp/pic/cat_flags_euro_cdl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7608" y="2110861"/>
            <a:ext cx="468000" cy="33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6" name="Picture 12" descr="https://upload.wikimedia.org/wikipedia/commons/thumb/0/05/Flag_of_Brazil.svg/2000px-Flag_of_Brazil.svg.pn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7737" y="3855338"/>
            <a:ext cx="468000" cy="3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8" name="Picture 20" descr="http://vntoshi.com/wp-content/uploads/2015/04/Flag_of_Vietnam.pn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2340" y="3516786"/>
            <a:ext cx="468000" cy="3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" name="Picture 4" descr="http://www.abysse.co.jp/world/flag/america/flagimages/mx100.gif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0899" y="3660374"/>
            <a:ext cx="468000" cy="3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0" name="Picture 2" descr="画像検索結果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733" y="2402802"/>
            <a:ext cx="468000" cy="311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1" name="Picture 2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625" y="1981268"/>
            <a:ext cx="468000" cy="31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2" name="Picture 3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442" y="2811201"/>
            <a:ext cx="468000" cy="31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3" name="Picture 4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073" y="3246847"/>
            <a:ext cx="468000" cy="313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4" name="Picture 5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518" y="2605309"/>
            <a:ext cx="468000" cy="31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5" name="円/楕円 1264"/>
          <p:cNvSpPr>
            <a:spLocks noChangeAspect="1"/>
          </p:cNvSpPr>
          <p:nvPr/>
        </p:nvSpPr>
        <p:spPr>
          <a:xfrm>
            <a:off x="845491" y="2475957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sp>
        <p:nvSpPr>
          <p:cNvPr id="1266" name="円/楕円 1265"/>
          <p:cNvSpPr>
            <a:spLocks noChangeAspect="1"/>
          </p:cNvSpPr>
          <p:nvPr/>
        </p:nvSpPr>
        <p:spPr>
          <a:xfrm>
            <a:off x="1120986" y="2687707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sp>
        <p:nvSpPr>
          <p:cNvPr id="1268" name="円/楕円 1267"/>
          <p:cNvSpPr>
            <a:spLocks noChangeAspect="1"/>
          </p:cNvSpPr>
          <p:nvPr/>
        </p:nvSpPr>
        <p:spPr>
          <a:xfrm>
            <a:off x="3377721" y="3838052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sp>
        <p:nvSpPr>
          <p:cNvPr id="1269" name="円/楕円 1268"/>
          <p:cNvSpPr>
            <a:spLocks noChangeAspect="1"/>
          </p:cNvSpPr>
          <p:nvPr/>
        </p:nvSpPr>
        <p:spPr>
          <a:xfrm>
            <a:off x="7533165" y="2835264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pic>
        <p:nvPicPr>
          <p:cNvPr id="1270" name="Picture 8" descr="http://www.abysse.co.jp/world/flag/europe/flagimages/uk100.gif">
            <a:hlinkClick r:id="rId23"/>
          </p:cNvPr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567" y="2078751"/>
            <a:ext cx="469045" cy="3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9" name="正方形/長方形 528"/>
          <p:cNvSpPr/>
          <p:nvPr/>
        </p:nvSpPr>
        <p:spPr>
          <a:xfrm>
            <a:off x="2075489" y="6104014"/>
            <a:ext cx="5833437" cy="573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cs typeface="Meiryo UI" pitchFamily="50" charset="-128"/>
              </a:rPr>
              <a:t>30 production bases in global</a:t>
            </a:r>
            <a:endParaRPr lang="ja-JP" altLang="en-US" sz="28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itchFamily="50" charset="-128"/>
              <a:cs typeface="Meiryo UI" pitchFamily="50" charset="-128"/>
            </a:endParaRPr>
          </a:p>
        </p:txBody>
      </p:sp>
      <p:sp>
        <p:nvSpPr>
          <p:cNvPr id="530" name="Rectangle 507"/>
          <p:cNvSpPr>
            <a:spLocks noChangeArrowheads="1"/>
          </p:cNvSpPr>
          <p:nvPr/>
        </p:nvSpPr>
        <p:spPr bwMode="auto">
          <a:xfrm>
            <a:off x="139595" y="930955"/>
            <a:ext cx="88773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ja-JP"/>
            </a:defPPr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1pPr>
            <a:lvl2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2pPr>
            <a:lvl3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3pPr>
            <a:lvl4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4pPr>
            <a:lvl5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2200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altLang="ja-JP" sz="2400" b="1" spc="50" dirty="0">
                <a:ln w="11430"/>
                <a:solidFill>
                  <a:srgbClr val="C00000"/>
                </a:solidFill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Global network makes optimal production and </a:t>
            </a:r>
          </a:p>
          <a:p>
            <a:pPr>
              <a:lnSpc>
                <a:spcPct val="80000"/>
              </a:lnSpc>
              <a:defRPr/>
            </a:pPr>
            <a:r>
              <a:rPr lang="en-US" altLang="ja-JP" sz="2400" b="1" spc="50" dirty="0">
                <a:ln w="11430"/>
                <a:solidFill>
                  <a:srgbClr val="C00000"/>
                </a:solidFill>
                <a:effectLst>
                  <a:glow rad="190500">
                    <a:schemeClr val="bg1">
                      <a:alpha val="90000"/>
                    </a:schemeClr>
                  </a:glow>
                </a:effectLst>
                <a:latin typeface="Arial" panose="020B0604020202020204" pitchFamily="34" charset="0"/>
                <a:ea typeface="Meiryo UI"/>
                <a:cs typeface="Arial" panose="020B0604020202020204" pitchFamily="34" charset="0"/>
              </a:rPr>
              <a:t>supply system achievable. (30 Affiliates in 13 countries)</a:t>
            </a:r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05AFF9BF-369E-4294-BD5E-195200B88540}"/>
              </a:ext>
            </a:extLst>
          </p:cNvPr>
          <p:cNvSpPr/>
          <p:nvPr/>
        </p:nvSpPr>
        <p:spPr>
          <a:xfrm>
            <a:off x="5651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GLOBAL NETWORK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1226" name="Oval 527"/>
          <p:cNvSpPr>
            <a:spLocks noChangeArrowheads="1"/>
          </p:cNvSpPr>
          <p:nvPr/>
        </p:nvSpPr>
        <p:spPr bwMode="auto">
          <a:xfrm>
            <a:off x="2674937" y="3475007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28" name="Oval 527"/>
          <p:cNvSpPr>
            <a:spLocks noChangeArrowheads="1"/>
          </p:cNvSpPr>
          <p:nvPr/>
        </p:nvSpPr>
        <p:spPr bwMode="auto">
          <a:xfrm>
            <a:off x="2684462" y="3736944"/>
            <a:ext cx="216000" cy="216000"/>
          </a:xfrm>
          <a:prstGeom prst="ellipse">
            <a:avLst/>
          </a:prstGeom>
          <a:gradFill rotWithShape="0">
            <a:gsLst>
              <a:gs pos="0">
                <a:srgbClr val="FFBC8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ja-JP" altLang="en-US" sz="1800" b="1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67" name="円/楕円 1266"/>
          <p:cNvSpPr>
            <a:spLocks noChangeAspect="1"/>
          </p:cNvSpPr>
          <p:nvPr/>
        </p:nvSpPr>
        <p:spPr>
          <a:xfrm>
            <a:off x="2905861" y="3474632"/>
            <a:ext cx="72000" cy="72000"/>
          </a:xfrm>
          <a:prstGeom prst="ellipse">
            <a:avLst/>
          </a:prstGeom>
          <a:solidFill>
            <a:srgbClr val="247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sz="2200">
              <a:solidFill>
                <a:prstClr val="white"/>
              </a:solidFill>
            </a:endParaRPr>
          </a:p>
        </p:txBody>
      </p:sp>
      <p:pic>
        <p:nvPicPr>
          <p:cNvPr id="1257" name="Picture 18" descr="http://freesozai.jp/itemStartDownload.php?category=nation_flag&amp;page=ntf_109&amp;type=sozai&amp;file=2.png">
            <a:hlinkClick r:id="rId25"/>
          </p:cNvPr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5933" y="3085899"/>
            <a:ext cx="468000" cy="3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CFE2037-998C-47F9-AFE0-94C1B18B022F}"/>
              </a:ext>
            </a:extLst>
          </p:cNvPr>
          <p:cNvGrpSpPr/>
          <p:nvPr/>
        </p:nvGrpSpPr>
        <p:grpSpPr>
          <a:xfrm>
            <a:off x="3732161" y="2060848"/>
            <a:ext cx="5178476" cy="3230648"/>
            <a:chOff x="3732161" y="2060848"/>
            <a:chExt cx="5178476" cy="32306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A63F01-07F0-4125-A0CE-535A99324E25}"/>
                </a:ext>
              </a:extLst>
            </p:cNvPr>
            <p:cNvGrpSpPr/>
            <p:nvPr/>
          </p:nvGrpSpPr>
          <p:grpSpPr>
            <a:xfrm>
              <a:off x="3741771" y="2060848"/>
              <a:ext cx="5168866" cy="3224042"/>
              <a:chOff x="3741771" y="1671900"/>
              <a:chExt cx="4419871" cy="2587500"/>
            </a:xfrm>
          </p:grpSpPr>
          <p:pic>
            <p:nvPicPr>
              <p:cNvPr id="531" name="Picture 530">
                <a:extLst>
                  <a:ext uri="{FF2B5EF4-FFF2-40B4-BE49-F238E27FC236}">
                    <a16:creationId xmlns:a16="http://schemas.microsoft.com/office/drawing/2014/main" id="{45501AE9-9A55-4853-BC88-3A18ABE09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41771" y="1671900"/>
                <a:ext cx="4419871" cy="2587500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366BE0-A015-4CE6-9D21-26833C731961}"/>
                  </a:ext>
                </a:extLst>
              </p:cNvPr>
              <p:cNvSpPr/>
              <p:nvPr/>
            </p:nvSpPr>
            <p:spPr>
              <a:xfrm>
                <a:off x="4225251" y="1719806"/>
                <a:ext cx="3522917" cy="88111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008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MUSASHI AUTO PARTS BENGALURU</a:t>
                </a:r>
              </a:p>
            </p:txBody>
          </p:sp>
        </p:grpSp>
        <p:sp>
          <p:nvSpPr>
            <p:cNvPr id="20" name="Speech Bubble: Rectangle with Corners Rounded 19">
              <a:extLst>
                <a:ext uri="{FF2B5EF4-FFF2-40B4-BE49-F238E27FC236}">
                  <a16:creationId xmlns:a16="http://schemas.microsoft.com/office/drawing/2014/main" id="{93083F17-715A-491D-BF9D-BC0C1CF4FCA9}"/>
                </a:ext>
              </a:extLst>
            </p:cNvPr>
            <p:cNvSpPr/>
            <p:nvPr/>
          </p:nvSpPr>
          <p:spPr>
            <a:xfrm>
              <a:off x="3732161" y="2084730"/>
              <a:ext cx="5136470" cy="3206766"/>
            </a:xfrm>
            <a:prstGeom prst="wedgeRoundRectCallout">
              <a:avLst>
                <a:gd name="adj1" fmla="val -67020"/>
                <a:gd name="adj2" fmla="val 6587"/>
                <a:gd name="adj3" fmla="val 16667"/>
              </a:avLst>
            </a:prstGeom>
            <a:noFill/>
            <a:ln w="762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762957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34" charset="-128"/>
                <a:cs typeface="+mn-cs"/>
              </a:rPr>
              <a:t> DEFECT PARTS INVESTIGATION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158BCC-BAF8-43C1-8D5E-DFC7ADEEB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57744"/>
              </p:ext>
            </p:extLst>
          </p:nvPr>
        </p:nvGraphicFramePr>
        <p:xfrm>
          <a:off x="7032" y="836713"/>
          <a:ext cx="9136971" cy="1266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0461">
                  <a:extLst>
                    <a:ext uri="{9D8B030D-6E8A-4147-A177-3AD203B41FA5}">
                      <a16:colId xmlns:a16="http://schemas.microsoft.com/office/drawing/2014/main" val="577578564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1353413464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1052265662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1521266342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1579184173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2014968869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409406834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3242523522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452062710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4048566204"/>
                    </a:ext>
                  </a:extLst>
                </a:gridCol>
                <a:gridCol w="791651">
                  <a:extLst>
                    <a:ext uri="{9D8B030D-6E8A-4147-A177-3AD203B41FA5}">
                      <a16:colId xmlns:a16="http://schemas.microsoft.com/office/drawing/2014/main" val="977685771"/>
                    </a:ext>
                  </a:extLst>
                </a:gridCol>
              </a:tblGrid>
              <a:tr h="243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PART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effectLst/>
                        </a:rPr>
                        <a:t>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10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876129"/>
                  </a:ext>
                </a:extLst>
              </a:tr>
              <a:tr h="243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0.100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538656"/>
                  </a:ext>
                </a:extLst>
              </a:tr>
              <a:tr h="243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PCD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0.090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408696"/>
                  </a:ext>
                </a:extLst>
              </a:tr>
              <a:tr h="243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PARALLALISM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0.070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69967"/>
                  </a:ext>
                </a:extLst>
              </a:tr>
              <a:tr h="243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FACE R / O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8680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7A6CA-701B-4F9C-8DBB-F9BE32AD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E1FD66-1A69-4889-AAE4-BB31B40D8A5F}" type="slidenum">
              <a:rPr kumimoji="0" lang="en-US" altLang="ja-JP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t>/47</a:t>
            </a:r>
            <a:endParaRPr kumimoji="0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50" charset="-128"/>
              <a:cs typeface="+mn-cs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02A785D-D155-40B2-9D9C-41D15D6B77DB}"/>
              </a:ext>
            </a:extLst>
          </p:cNvPr>
          <p:cNvSpPr/>
          <p:nvPr/>
        </p:nvSpPr>
        <p:spPr>
          <a:xfrm>
            <a:off x="-4800" y="6309320"/>
            <a:ext cx="9144000" cy="536714"/>
          </a:xfrm>
          <a:prstGeom prst="flowChartAlternateProcess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STRONG CO-RELATION EXISTS FOR 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TCE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IN RELATION TO 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PCD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, 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PARALLILISM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&amp; </a:t>
            </a:r>
            <a:r>
              <a:rPr kumimoji="1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FACE R/O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BF5123F-8973-4F47-B777-85AF96B03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2425989"/>
              </p:ext>
            </p:extLst>
          </p:nvPr>
        </p:nvGraphicFramePr>
        <p:xfrm>
          <a:off x="107504" y="2132856"/>
          <a:ext cx="4248472" cy="2256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780AEB4-733B-4FD2-9243-20EEA08E5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224398"/>
              </p:ext>
            </p:extLst>
          </p:nvPr>
        </p:nvGraphicFramePr>
        <p:xfrm>
          <a:off x="4427984" y="2132856"/>
          <a:ext cx="4578150" cy="2256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32711CAF-78A6-4440-8C2E-60DC508099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525362"/>
              </p:ext>
            </p:extLst>
          </p:nvPr>
        </p:nvGraphicFramePr>
        <p:xfrm>
          <a:off x="107504" y="4365104"/>
          <a:ext cx="4248472" cy="1930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2C425DF-3695-4F5C-A598-B0A727CE74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365875"/>
              </p:ext>
            </p:extLst>
          </p:nvPr>
        </p:nvGraphicFramePr>
        <p:xfrm>
          <a:off x="4427984" y="4365104"/>
          <a:ext cx="4608512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282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AC56928-E621-49FD-AB14-B0050FF010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136" y="908720"/>
            <a:ext cx="1266826" cy="13049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Bent Arrow 3"/>
          <p:cNvSpPr/>
          <p:nvPr/>
        </p:nvSpPr>
        <p:spPr>
          <a:xfrm>
            <a:off x="755576" y="3068960"/>
            <a:ext cx="1736725" cy="1101725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0" y="33338"/>
            <a:ext cx="9143999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PROCESS FLOW OF GEAR COUNTER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04864"/>
            <a:ext cx="15124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cap="none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FORGING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47664" y="2132856"/>
            <a:ext cx="18215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TURNING-</a:t>
            </a:r>
            <a:r>
              <a:rPr lang="en-US" sz="24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1</a:t>
            </a:r>
            <a:endParaRPr lang="en-US" sz="24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63888" y="2132856"/>
            <a:ext cx="18215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TURNING-</a:t>
            </a:r>
            <a:r>
              <a:rPr lang="en-US" sz="24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2</a:t>
            </a:r>
            <a:endParaRPr lang="en-US" sz="24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36096" y="2204864"/>
            <a:ext cx="19205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BROACHING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44306" y="2204864"/>
            <a:ext cx="152336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HOBBING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865909" y="6124334"/>
            <a:ext cx="23762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HEAT </a:t>
            </a:r>
          </a:p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TREATMENT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65972" y="6334115"/>
            <a:ext cx="19704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INSPECTION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983" y="6334115"/>
            <a:ext cx="17110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ASSEMBLY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45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561643" y="1254781"/>
            <a:ext cx="2599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3433852" y="1254780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5378068" y="1254780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1920" y="2612642"/>
            <a:ext cx="216024" cy="59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5911328" y="5143213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7C626-B9C3-4BFD-9B08-17C24FF918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3808" y="2636912"/>
            <a:ext cx="3240360" cy="21832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D199DA-23EA-428C-947D-B9826472928A}"/>
              </a:ext>
            </a:extLst>
          </p:cNvPr>
          <p:cNvSpPr/>
          <p:nvPr/>
        </p:nvSpPr>
        <p:spPr>
          <a:xfrm>
            <a:off x="3131840" y="2420888"/>
            <a:ext cx="2955762" cy="914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HMSI -NARASAPURA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33D45A-4EA0-4881-A374-013CE9ABD6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99" y="908720"/>
            <a:ext cx="1251541" cy="12750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40A5ADD-6125-4435-B31E-8929A904C11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712" y="908720"/>
            <a:ext cx="1204001" cy="12491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609D8-49FF-4908-8596-53E78B0B75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5856" y="3404730"/>
            <a:ext cx="1251541" cy="12454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65D349B-1B85-40D2-99A7-9657E5AE7B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0352" y="980728"/>
            <a:ext cx="1251541" cy="12454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D435893-BC49-4BF1-AE35-7771853AA5A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8204" y="4721710"/>
            <a:ext cx="1368152" cy="130301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46F4156-A510-45DD-AECA-D7674D9993A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4947" y="5016498"/>
            <a:ext cx="2623115" cy="1112837"/>
          </a:xfrm>
          <a:prstGeom prst="rect">
            <a:avLst/>
          </a:prstGeom>
        </p:spPr>
      </p:pic>
      <p:pic>
        <p:nvPicPr>
          <p:cNvPr id="54" name="Picture 2" descr="Image result for animated arrow gif">
            <a:extLst>
              <a:ext uri="{FF2B5EF4-FFF2-40B4-BE49-F238E27FC236}">
                <a16:creationId xmlns:a16="http://schemas.microsoft.com/office/drawing/2014/main" id="{C4A29D8F-DF6C-4793-9EFD-D58033FA04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250276" y="1254780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BF77B79-B881-49AB-AAD5-135678ECB0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3928" y="908720"/>
            <a:ext cx="1204001" cy="12491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72ABB3F-EBCF-4643-9B18-6E060E094588}"/>
              </a:ext>
            </a:extLst>
          </p:cNvPr>
          <p:cNvSpPr/>
          <p:nvPr/>
        </p:nvSpPr>
        <p:spPr>
          <a:xfrm>
            <a:off x="7713848" y="4700874"/>
            <a:ext cx="15134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>
                <a:ln w="11430"/>
                <a:solidFill>
                  <a:srgbClr val="00B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SHAVING</a:t>
            </a:r>
            <a:endParaRPr lang="en-US" sz="2000" b="1" cap="none" spc="50" dirty="0">
              <a:ln w="11430"/>
              <a:solidFill>
                <a:srgbClr val="00B05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9D3431F-DEA4-47ED-971C-B59434A8B861}"/>
              </a:ext>
            </a:extLst>
          </p:cNvPr>
          <p:cNvSpPr/>
          <p:nvPr/>
        </p:nvSpPr>
        <p:spPr>
          <a:xfrm>
            <a:off x="1907704" y="836713"/>
            <a:ext cx="1368152" cy="136815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B3210C1-6DA1-4ED8-B990-18018F8D8FE6}"/>
              </a:ext>
            </a:extLst>
          </p:cNvPr>
          <p:cNvSpPr/>
          <p:nvPr/>
        </p:nvSpPr>
        <p:spPr>
          <a:xfrm>
            <a:off x="5724128" y="836712"/>
            <a:ext cx="1368152" cy="136815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17D69F-FBA0-4829-826C-A97F2BEE1307}"/>
              </a:ext>
            </a:extLst>
          </p:cNvPr>
          <p:cNvSpPr/>
          <p:nvPr/>
        </p:nvSpPr>
        <p:spPr>
          <a:xfrm>
            <a:off x="7668344" y="858012"/>
            <a:ext cx="1368152" cy="136815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B360EA-2B3C-4400-A295-DDEF3F990C0E}"/>
              </a:ext>
            </a:extLst>
          </p:cNvPr>
          <p:cNvSpPr/>
          <p:nvPr/>
        </p:nvSpPr>
        <p:spPr>
          <a:xfrm>
            <a:off x="7737821" y="3322304"/>
            <a:ext cx="1368152" cy="136815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5ACA123F-1BEF-4789-9BC3-0FC73A0321E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1428" y="4126532"/>
            <a:ext cx="2228353" cy="2036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55" name="Picture 2" descr="Image result for animated arrow gif">
            <a:extLst>
              <a:ext uri="{FF2B5EF4-FFF2-40B4-BE49-F238E27FC236}">
                <a16:creationId xmlns:a16="http://schemas.microsoft.com/office/drawing/2014/main" id="{F45D52AB-D2B5-4016-9605-E3B0FF568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433243" y="5071205"/>
            <a:ext cx="25999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D8372-AA92-480F-AC81-236FC385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21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9688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0423" y="2017455"/>
            <a:ext cx="7319177" cy="2246769"/>
          </a:xfrm>
          <a:prstGeom prst="rect">
            <a:avLst/>
          </a:prstGeom>
          <a:solidFill>
            <a:srgbClr val="3399F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LETS FOCUS ON </a:t>
            </a:r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TURNING</a:t>
            </a:r>
          </a:p>
        </p:txBody>
      </p:sp>
      <p:pic>
        <p:nvPicPr>
          <p:cNvPr id="5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4800599"/>
            <a:ext cx="17526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FE308-39B8-47F8-BE89-96DBB7AAA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22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0605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35" y="1413056"/>
            <a:ext cx="909637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6083" name="Straight Arrow Connector 179"/>
          <p:cNvCxnSpPr>
            <a:cxnSpLocks noChangeShapeType="1"/>
          </p:cNvCxnSpPr>
          <p:nvPr/>
        </p:nvCxnSpPr>
        <p:spPr bwMode="auto">
          <a:xfrm>
            <a:off x="3959932" y="2484214"/>
            <a:ext cx="1224136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8" name="Straight Arrow Connector 179"/>
          <p:cNvCxnSpPr>
            <a:cxnSpLocks noChangeShapeType="1"/>
          </p:cNvCxnSpPr>
          <p:nvPr/>
        </p:nvCxnSpPr>
        <p:spPr bwMode="auto">
          <a:xfrm>
            <a:off x="807928" y="2607935"/>
            <a:ext cx="171216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1" name="Picture 25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4048" y="692696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104" name="Straight Arrow Connector 183"/>
          <p:cNvCxnSpPr>
            <a:cxnSpLocks noChangeShapeType="1"/>
          </p:cNvCxnSpPr>
          <p:nvPr/>
        </p:nvCxnSpPr>
        <p:spPr bwMode="auto">
          <a:xfrm flipH="1">
            <a:off x="5539829" y="2893243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5" name="Straight Arrow Connector 183"/>
          <p:cNvCxnSpPr>
            <a:cxnSpLocks noChangeShapeType="1"/>
          </p:cNvCxnSpPr>
          <p:nvPr/>
        </p:nvCxnSpPr>
        <p:spPr bwMode="auto">
          <a:xfrm flipH="1">
            <a:off x="4990703" y="2164926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6" name="Straight Arrow Connector 183"/>
          <p:cNvCxnSpPr>
            <a:cxnSpLocks noChangeShapeType="1"/>
          </p:cNvCxnSpPr>
          <p:nvPr/>
        </p:nvCxnSpPr>
        <p:spPr bwMode="auto">
          <a:xfrm flipH="1">
            <a:off x="6075610" y="5048120"/>
            <a:ext cx="119841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3" name="Straight Arrow Connector 183"/>
          <p:cNvCxnSpPr>
            <a:cxnSpLocks noChangeShapeType="1"/>
          </p:cNvCxnSpPr>
          <p:nvPr/>
        </p:nvCxnSpPr>
        <p:spPr bwMode="auto">
          <a:xfrm flipH="1">
            <a:off x="5869022" y="5404349"/>
            <a:ext cx="158329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8" name="Straight Arrow Connector 179"/>
          <p:cNvCxnSpPr>
            <a:cxnSpLocks noChangeShapeType="1"/>
          </p:cNvCxnSpPr>
          <p:nvPr/>
        </p:nvCxnSpPr>
        <p:spPr bwMode="auto">
          <a:xfrm>
            <a:off x="5597835" y="4595556"/>
            <a:ext cx="646454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43"/>
          <p:cNvSpPr txBox="1">
            <a:spLocks noChangeArrowheads="1"/>
          </p:cNvSpPr>
          <p:nvPr/>
        </p:nvSpPr>
        <p:spPr bwMode="auto">
          <a:xfrm>
            <a:off x="5879483" y="5152708"/>
            <a:ext cx="17011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Meiryo" pitchFamily="34" charset="-128"/>
                <a:cs typeface="Meiryo" pitchFamily="34" charset="-128"/>
              </a:rPr>
              <a:t>HARDNESS VARIATION </a:t>
            </a:r>
          </a:p>
        </p:txBody>
      </p:sp>
      <p:sp>
        <p:nvSpPr>
          <p:cNvPr id="244" name="TextBox 45"/>
          <p:cNvSpPr txBox="1">
            <a:spLocks noChangeArrowheads="1"/>
          </p:cNvSpPr>
          <p:nvPr/>
        </p:nvSpPr>
        <p:spPr bwMode="auto">
          <a:xfrm>
            <a:off x="6186074" y="4702828"/>
            <a:ext cx="1087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INPUT STOCK VARIATION</a:t>
            </a:r>
          </a:p>
        </p:txBody>
      </p:sp>
      <p:sp>
        <p:nvSpPr>
          <p:cNvPr id="257" name="TextBox 47"/>
          <p:cNvSpPr txBox="1">
            <a:spLocks noChangeArrowheads="1"/>
          </p:cNvSpPr>
          <p:nvPr/>
        </p:nvSpPr>
        <p:spPr bwMode="auto">
          <a:xfrm>
            <a:off x="2348369" y="1804684"/>
            <a:ext cx="12074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eiryo" pitchFamily="34" charset="-128"/>
                <a:cs typeface="Meiryo" pitchFamily="34" charset="-128"/>
              </a:rPr>
              <a:t>UN SKILLED ASSOCIATE</a:t>
            </a:r>
          </a:p>
        </p:txBody>
      </p:sp>
      <p:sp>
        <p:nvSpPr>
          <p:cNvPr id="258" name="TextBox 58"/>
          <p:cNvSpPr txBox="1">
            <a:spLocks noChangeArrowheads="1"/>
          </p:cNvSpPr>
          <p:nvPr/>
        </p:nvSpPr>
        <p:spPr bwMode="auto">
          <a:xfrm>
            <a:off x="5533487" y="4358338"/>
            <a:ext cx="7480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INSERT </a:t>
            </a:r>
          </a:p>
        </p:txBody>
      </p:sp>
      <p:sp>
        <p:nvSpPr>
          <p:cNvPr id="260" name="Rectangle 3"/>
          <p:cNvSpPr>
            <a:spLocks noChangeArrowheads="1"/>
          </p:cNvSpPr>
          <p:nvPr/>
        </p:nvSpPr>
        <p:spPr bwMode="auto">
          <a:xfrm>
            <a:off x="753217" y="2357125"/>
            <a:ext cx="166732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CHUCK R/O SETTING</a:t>
            </a:r>
          </a:p>
        </p:txBody>
      </p:sp>
      <p:cxnSp>
        <p:nvCxnSpPr>
          <p:cNvPr id="261" name="Straight Arrow Connector 179"/>
          <p:cNvCxnSpPr>
            <a:cxnSpLocks noChangeShapeType="1"/>
          </p:cNvCxnSpPr>
          <p:nvPr/>
        </p:nvCxnSpPr>
        <p:spPr bwMode="auto">
          <a:xfrm flipH="1">
            <a:off x="2386221" y="2204864"/>
            <a:ext cx="122330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8" name="TextBox 49"/>
          <p:cNvSpPr txBox="1">
            <a:spLocks noChangeArrowheads="1"/>
          </p:cNvSpPr>
          <p:nvPr/>
        </p:nvSpPr>
        <p:spPr bwMode="auto">
          <a:xfrm>
            <a:off x="5240936" y="1785090"/>
            <a:ext cx="10530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WEAR PART CONDITION</a:t>
            </a:r>
          </a:p>
        </p:txBody>
      </p:sp>
      <p:sp>
        <p:nvSpPr>
          <p:cNvPr id="230" name="TextBox 49"/>
          <p:cNvSpPr txBox="1">
            <a:spLocks noChangeArrowheads="1"/>
          </p:cNvSpPr>
          <p:nvPr/>
        </p:nvSpPr>
        <p:spPr bwMode="auto">
          <a:xfrm>
            <a:off x="5472100" y="2659746"/>
            <a:ext cx="18416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PART HOLDING DEVICES</a:t>
            </a:r>
          </a:p>
        </p:txBody>
      </p:sp>
      <p:sp>
        <p:nvSpPr>
          <p:cNvPr id="242" name="TextBox 49"/>
          <p:cNvSpPr txBox="1">
            <a:spLocks noChangeArrowheads="1"/>
          </p:cNvSpPr>
          <p:nvPr/>
        </p:nvSpPr>
        <p:spPr bwMode="auto">
          <a:xfrm>
            <a:off x="4182841" y="2532538"/>
            <a:ext cx="10531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SEAT CHECK</a:t>
            </a:r>
          </a:p>
        </p:txBody>
      </p:sp>
      <p:cxnSp>
        <p:nvCxnSpPr>
          <p:cNvPr id="264" name="Straight Arrow Connector 179"/>
          <p:cNvCxnSpPr>
            <a:cxnSpLocks noChangeShapeType="1"/>
          </p:cNvCxnSpPr>
          <p:nvPr/>
        </p:nvCxnSpPr>
        <p:spPr bwMode="auto">
          <a:xfrm>
            <a:off x="4216066" y="2778759"/>
            <a:ext cx="118813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TextBox 49"/>
          <p:cNvSpPr txBox="1">
            <a:spLocks noChangeArrowheads="1"/>
          </p:cNvSpPr>
          <p:nvPr/>
        </p:nvSpPr>
        <p:spPr bwMode="auto">
          <a:xfrm>
            <a:off x="3704669" y="2117691"/>
            <a:ext cx="12319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COOLANT PIPE POSITION</a:t>
            </a:r>
          </a:p>
        </p:txBody>
      </p:sp>
      <p:sp>
        <p:nvSpPr>
          <p:cNvPr id="220" name="Oval Callout 219"/>
          <p:cNvSpPr/>
          <p:nvPr/>
        </p:nvSpPr>
        <p:spPr>
          <a:xfrm>
            <a:off x="6730048" y="1191884"/>
            <a:ext cx="2464602" cy="1157616"/>
          </a:xfrm>
          <a:prstGeom prst="wedgeEllipseCallout">
            <a:avLst>
              <a:gd name="adj1" fmla="val 10571"/>
              <a:gd name="adj2" fmla="val 174654"/>
            </a:avLst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TCE OUT </a:t>
            </a:r>
          </a:p>
        </p:txBody>
      </p:sp>
      <p:sp>
        <p:nvSpPr>
          <p:cNvPr id="221" name="Freeform 225"/>
          <p:cNvSpPr>
            <a:spLocks/>
          </p:cNvSpPr>
          <p:nvPr/>
        </p:nvSpPr>
        <p:spPr bwMode="auto">
          <a:xfrm>
            <a:off x="8162919" y="4768378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1548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27000">
                    <a:prstClr val="white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 UI" pitchFamily="50" charset="-128"/>
                <a:ea typeface="ＭＳ Ｐゴシック" pitchFamily="34" charset="-128"/>
                <a:cs typeface="+mn-cs"/>
              </a:rPr>
              <a:t> SAKANA NO HONE (FISH BONE)</a:t>
            </a:r>
          </a:p>
        </p:txBody>
      </p:sp>
      <p:sp>
        <p:nvSpPr>
          <p:cNvPr id="205" name="TextBox 47"/>
          <p:cNvSpPr txBox="1">
            <a:spLocks noChangeArrowheads="1"/>
          </p:cNvSpPr>
          <p:nvPr/>
        </p:nvSpPr>
        <p:spPr bwMode="auto">
          <a:xfrm>
            <a:off x="2868419" y="2839371"/>
            <a:ext cx="15002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eiryo" pitchFamily="34" charset="-128"/>
                <a:cs typeface="Meiryo" pitchFamily="34" charset="-128"/>
              </a:rPr>
              <a:t>NG PART HANDLING</a:t>
            </a:r>
          </a:p>
        </p:txBody>
      </p:sp>
      <p:cxnSp>
        <p:nvCxnSpPr>
          <p:cNvPr id="206" name="Straight Arrow Connector 179"/>
          <p:cNvCxnSpPr>
            <a:cxnSpLocks noChangeShapeType="1"/>
          </p:cNvCxnSpPr>
          <p:nvPr/>
        </p:nvCxnSpPr>
        <p:spPr bwMode="auto">
          <a:xfrm>
            <a:off x="1513404" y="2918517"/>
            <a:ext cx="122206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2" name="TextBox 50"/>
          <p:cNvSpPr txBox="1">
            <a:spLocks noChangeArrowheads="1"/>
          </p:cNvSpPr>
          <p:nvPr/>
        </p:nvSpPr>
        <p:spPr bwMode="auto">
          <a:xfrm rot="10800000" flipV="1">
            <a:off x="2214349" y="4241171"/>
            <a:ext cx="1132726" cy="40011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CUTTING PARAMETERS</a:t>
            </a:r>
          </a:p>
        </p:txBody>
      </p:sp>
      <p:cxnSp>
        <p:nvCxnSpPr>
          <p:cNvPr id="213" name="Straight Arrow Connector 179"/>
          <p:cNvCxnSpPr>
            <a:cxnSpLocks noChangeShapeType="1"/>
          </p:cNvCxnSpPr>
          <p:nvPr/>
        </p:nvCxnSpPr>
        <p:spPr bwMode="auto">
          <a:xfrm>
            <a:off x="2148910" y="4636671"/>
            <a:ext cx="1109096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3" name="TextBox 50"/>
          <p:cNvSpPr txBox="1">
            <a:spLocks noChangeArrowheads="1"/>
          </p:cNvSpPr>
          <p:nvPr/>
        </p:nvSpPr>
        <p:spPr bwMode="auto">
          <a:xfrm rot="10800000" flipV="1">
            <a:off x="3048148" y="4902883"/>
            <a:ext cx="917843" cy="246221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TOOL PATH</a:t>
            </a:r>
          </a:p>
        </p:txBody>
      </p:sp>
      <p:cxnSp>
        <p:nvCxnSpPr>
          <p:cNvPr id="204" name="Straight Arrow Connector 179"/>
          <p:cNvCxnSpPr>
            <a:cxnSpLocks noChangeShapeType="1"/>
          </p:cNvCxnSpPr>
          <p:nvPr/>
        </p:nvCxnSpPr>
        <p:spPr bwMode="auto">
          <a:xfrm flipH="1">
            <a:off x="3014194" y="5132998"/>
            <a:ext cx="94573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TextBox 50"/>
          <p:cNvSpPr txBox="1">
            <a:spLocks noChangeArrowheads="1"/>
          </p:cNvSpPr>
          <p:nvPr/>
        </p:nvSpPr>
        <p:spPr bwMode="auto">
          <a:xfrm rot="10800000" flipV="1">
            <a:off x="3295879" y="4595556"/>
            <a:ext cx="1082566" cy="246221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INSERT WEAR</a:t>
            </a:r>
          </a:p>
        </p:txBody>
      </p:sp>
      <p:cxnSp>
        <p:nvCxnSpPr>
          <p:cNvPr id="208" name="Straight Arrow Connector 179"/>
          <p:cNvCxnSpPr>
            <a:cxnSpLocks noChangeShapeType="1"/>
          </p:cNvCxnSpPr>
          <p:nvPr/>
        </p:nvCxnSpPr>
        <p:spPr bwMode="auto">
          <a:xfrm flipH="1">
            <a:off x="3216751" y="4828667"/>
            <a:ext cx="106721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9" name="Freeform 225"/>
          <p:cNvSpPr>
            <a:spLocks/>
          </p:cNvSpPr>
          <p:nvPr/>
        </p:nvSpPr>
        <p:spPr bwMode="auto">
          <a:xfrm>
            <a:off x="8137654" y="4122343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210" name="Picture 209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583" y="729801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Picture 21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075" y="5929671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Freeform 225"/>
          <p:cNvSpPr>
            <a:spLocks/>
          </p:cNvSpPr>
          <p:nvPr/>
        </p:nvSpPr>
        <p:spPr bwMode="auto">
          <a:xfrm>
            <a:off x="8172819" y="5502653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34" charset="-128"/>
              <a:cs typeface="+mn-cs"/>
            </a:endParaRPr>
          </a:p>
        </p:txBody>
      </p:sp>
      <p:cxnSp>
        <p:nvCxnSpPr>
          <p:cNvPr id="215" name="Straight Arrow Connector 179"/>
          <p:cNvCxnSpPr>
            <a:cxnSpLocks noChangeShapeType="1"/>
          </p:cNvCxnSpPr>
          <p:nvPr/>
        </p:nvCxnSpPr>
        <p:spPr bwMode="auto">
          <a:xfrm>
            <a:off x="2385576" y="5002406"/>
            <a:ext cx="699779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6" name="TextBox 58"/>
          <p:cNvSpPr txBox="1">
            <a:spLocks noChangeArrowheads="1"/>
          </p:cNvSpPr>
          <p:nvPr/>
        </p:nvSpPr>
        <p:spPr bwMode="auto">
          <a:xfrm>
            <a:off x="2281259" y="4756237"/>
            <a:ext cx="8443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eiryo" pitchFamily="34" charset="-128"/>
                <a:cs typeface="Meiryo" pitchFamily="34" charset="-128"/>
              </a:rPr>
              <a:t>GAUGING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28A6A-CE40-47FC-A364-4EF50E1C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E1FD66-1A69-4889-AAE4-BB31B40D8A5F}" type="slidenum">
              <a:rPr kumimoji="0" lang="en-US" altLang="ja-JP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50" charset="-128"/>
                <a:cs typeface="+mn-cs"/>
              </a:rPr>
              <a:t>/47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DF2695EA-E631-4CAA-91F8-FEBD1EA0B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305" y="1828919"/>
            <a:ext cx="14856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COOLENT PIPE POSITION</a:t>
            </a:r>
          </a:p>
        </p:txBody>
      </p:sp>
      <p:cxnSp>
        <p:nvCxnSpPr>
          <p:cNvPr id="41" name="Straight Arrow Connector 179">
            <a:extLst>
              <a:ext uri="{FF2B5EF4-FFF2-40B4-BE49-F238E27FC236}">
                <a16:creationId xmlns:a16="http://schemas.microsoft.com/office/drawing/2014/main" id="{0C549784-4D7C-4F32-AD2F-D6BA633E86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9592" y="2204864"/>
            <a:ext cx="1409915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3">
            <a:extLst>
              <a:ext uri="{FF2B5EF4-FFF2-40B4-BE49-F238E27FC236}">
                <a16:creationId xmlns:a16="http://schemas.microsoft.com/office/drawing/2014/main" id="{0C61775F-4DF1-4AA4-9DFB-068F37282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928" y="2395120"/>
            <a:ext cx="11564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CUTTER R/O</a:t>
            </a:r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D8FE0F69-1102-40A4-AC3B-422D1DC92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775" y="3093823"/>
            <a:ext cx="14705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kumimoji="1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PART MASTER R/O</a:t>
            </a:r>
          </a:p>
        </p:txBody>
      </p:sp>
      <p:cxnSp>
        <p:nvCxnSpPr>
          <p:cNvPr id="47" name="Straight Arrow Connector 179">
            <a:extLst>
              <a:ext uri="{FF2B5EF4-FFF2-40B4-BE49-F238E27FC236}">
                <a16:creationId xmlns:a16="http://schemas.microsoft.com/office/drawing/2014/main" id="{D0826A69-07ED-4CAF-B732-9E2948E63F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13404" y="3348118"/>
            <a:ext cx="1500206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DC5BE3-261E-4E67-9828-FA72A75A1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824" y="2688684"/>
            <a:ext cx="11148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FIXTURE R/O</a:t>
            </a:r>
          </a:p>
        </p:txBody>
      </p:sp>
      <p:cxnSp>
        <p:nvCxnSpPr>
          <p:cNvPr id="50" name="Straight Arrow Connector 179">
            <a:extLst>
              <a:ext uri="{FF2B5EF4-FFF2-40B4-BE49-F238E27FC236}">
                <a16:creationId xmlns:a16="http://schemas.microsoft.com/office/drawing/2014/main" id="{0ABE2B1C-8923-42F3-8D52-A4AF517488E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61150" y="3084191"/>
            <a:ext cx="1726501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traight Arrow Connector 179">
            <a:extLst>
              <a:ext uri="{FF2B5EF4-FFF2-40B4-BE49-F238E27FC236}">
                <a16:creationId xmlns:a16="http://schemas.microsoft.com/office/drawing/2014/main" id="{C6F10376-C19F-47AE-B56D-0EE89356644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584514" y="2610740"/>
            <a:ext cx="1072483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Box 49">
            <a:extLst>
              <a:ext uri="{FF2B5EF4-FFF2-40B4-BE49-F238E27FC236}">
                <a16:creationId xmlns:a16="http://schemas.microsoft.com/office/drawing/2014/main" id="{5AC20174-6031-405D-8B44-0CE9B60B8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853" y="2182422"/>
            <a:ext cx="13489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VERTICAL TOOL ALIGNMENT</a:t>
            </a:r>
          </a:p>
        </p:txBody>
      </p:sp>
      <p:cxnSp>
        <p:nvCxnSpPr>
          <p:cNvPr id="56" name="Straight Arrow Connector 179">
            <a:extLst>
              <a:ext uri="{FF2B5EF4-FFF2-40B4-BE49-F238E27FC236}">
                <a16:creationId xmlns:a16="http://schemas.microsoft.com/office/drawing/2014/main" id="{52C4329B-E0CF-4BCA-A27F-1ADB37CD757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312843" y="2578869"/>
            <a:ext cx="1276306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Box 49">
            <a:extLst>
              <a:ext uri="{FF2B5EF4-FFF2-40B4-BE49-F238E27FC236}">
                <a16:creationId xmlns:a16="http://schemas.microsoft.com/office/drawing/2014/main" id="{74499A7B-3E42-4AE7-B220-FDDE83E4F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527" y="2794523"/>
            <a:ext cx="1161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FontTx/>
              <a:buNone/>
              <a:defRPr sz="1200"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MACHINE BED PARALLISM</a:t>
            </a:r>
          </a:p>
        </p:txBody>
      </p:sp>
      <p:cxnSp>
        <p:nvCxnSpPr>
          <p:cNvPr id="66" name="Straight Arrow Connector 179">
            <a:extLst>
              <a:ext uri="{FF2B5EF4-FFF2-40B4-BE49-F238E27FC236}">
                <a16:creationId xmlns:a16="http://schemas.microsoft.com/office/drawing/2014/main" id="{EA8EF257-47AB-4485-B544-FDEAE164F0F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66729" y="3153037"/>
            <a:ext cx="118813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Box 49">
            <a:extLst>
              <a:ext uri="{FF2B5EF4-FFF2-40B4-BE49-F238E27FC236}">
                <a16:creationId xmlns:a16="http://schemas.microsoft.com/office/drawing/2014/main" id="{0A4273EE-9B38-4E37-BC39-5FDE33832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163" y="3194633"/>
            <a:ext cx="13058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TOOL CLAMPING</a:t>
            </a:r>
          </a:p>
        </p:txBody>
      </p:sp>
      <p:cxnSp>
        <p:nvCxnSpPr>
          <p:cNvPr id="68" name="Straight Arrow Connector 179">
            <a:extLst>
              <a:ext uri="{FF2B5EF4-FFF2-40B4-BE49-F238E27FC236}">
                <a16:creationId xmlns:a16="http://schemas.microsoft.com/office/drawing/2014/main" id="{DCC5D232-19B4-4CED-8082-953299208C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705433" y="3429000"/>
            <a:ext cx="118813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49">
            <a:extLst>
              <a:ext uri="{FF2B5EF4-FFF2-40B4-BE49-F238E27FC236}">
                <a16:creationId xmlns:a16="http://schemas.microsoft.com/office/drawing/2014/main" id="{79EF7E91-67BE-4FBF-9635-2BCCE45BD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035" y="2926528"/>
            <a:ext cx="12449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</a:t>
            </a: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VERTICAL TOOL ALIGNMENT</a:t>
            </a:r>
          </a:p>
        </p:txBody>
      </p:sp>
      <p:cxnSp>
        <p:nvCxnSpPr>
          <p:cNvPr id="70" name="Straight Arrow Connector 183">
            <a:extLst>
              <a:ext uri="{FF2B5EF4-FFF2-40B4-BE49-F238E27FC236}">
                <a16:creationId xmlns:a16="http://schemas.microsoft.com/office/drawing/2014/main" id="{34B335A3-B1A9-4885-9F06-045ABDDE112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29295" y="3317743"/>
            <a:ext cx="1313909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TextBox 49">
            <a:extLst>
              <a:ext uri="{FF2B5EF4-FFF2-40B4-BE49-F238E27FC236}">
                <a16:creationId xmlns:a16="http://schemas.microsoft.com/office/drawing/2014/main" id="{64F64240-3556-45ED-992D-239050314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449" y="1849731"/>
            <a:ext cx="16255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HOB ARBOUR R/O</a:t>
            </a:r>
          </a:p>
        </p:txBody>
      </p:sp>
      <p:cxnSp>
        <p:nvCxnSpPr>
          <p:cNvPr id="73" name="Straight Arrow Connector 183">
            <a:extLst>
              <a:ext uri="{FF2B5EF4-FFF2-40B4-BE49-F238E27FC236}">
                <a16:creationId xmlns:a16="http://schemas.microsoft.com/office/drawing/2014/main" id="{8E54DA33-4DF2-45B2-8AFE-3E9584166DD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23624" y="3571211"/>
            <a:ext cx="1313909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TextBox 49">
            <a:extLst>
              <a:ext uri="{FF2B5EF4-FFF2-40B4-BE49-F238E27FC236}">
                <a16:creationId xmlns:a16="http://schemas.microsoft.com/office/drawing/2014/main" id="{B5F6B067-CC2C-4E95-9DE0-4205781A8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3840" y="3360872"/>
            <a:ext cx="1244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TAILSTOCK R/O</a:t>
            </a:r>
          </a:p>
        </p:txBody>
      </p:sp>
      <p:cxnSp>
        <p:nvCxnSpPr>
          <p:cNvPr id="75" name="Straight Arrow Connector 179">
            <a:extLst>
              <a:ext uri="{FF2B5EF4-FFF2-40B4-BE49-F238E27FC236}">
                <a16:creationId xmlns:a16="http://schemas.microsoft.com/office/drawing/2014/main" id="{CDF0F442-DC0E-44ED-A9FE-9B8D6ED5A5E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71900" y="2048349"/>
            <a:ext cx="1224136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TextBox 49">
            <a:extLst>
              <a:ext uri="{FF2B5EF4-FFF2-40B4-BE49-F238E27FC236}">
                <a16:creationId xmlns:a16="http://schemas.microsoft.com/office/drawing/2014/main" id="{33D2E523-3718-4B68-A7F0-301068E58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57" y="3449065"/>
            <a:ext cx="14836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CUTTER FACE R/O</a:t>
            </a:r>
          </a:p>
        </p:txBody>
      </p:sp>
      <p:cxnSp>
        <p:nvCxnSpPr>
          <p:cNvPr id="77" name="Straight Arrow Connector 179">
            <a:extLst>
              <a:ext uri="{FF2B5EF4-FFF2-40B4-BE49-F238E27FC236}">
                <a16:creationId xmlns:a16="http://schemas.microsoft.com/office/drawing/2014/main" id="{A7197F70-A5E9-4FA4-AC57-7AF6BB201B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19576" y="3687077"/>
            <a:ext cx="1256034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50">
            <a:extLst>
              <a:ext uri="{FF2B5EF4-FFF2-40B4-BE49-F238E27FC236}">
                <a16:creationId xmlns:a16="http://schemas.microsoft.com/office/drawing/2014/main" id="{57F9E275-DA2B-42AD-892E-C8A57A8BC73C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1597220" y="5041231"/>
            <a:ext cx="1432469" cy="26161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CHIP EVACUATION</a:t>
            </a:r>
          </a:p>
        </p:txBody>
      </p:sp>
      <p:cxnSp>
        <p:nvCxnSpPr>
          <p:cNvPr id="89" name="Straight Arrow Connector 179">
            <a:extLst>
              <a:ext uri="{FF2B5EF4-FFF2-40B4-BE49-F238E27FC236}">
                <a16:creationId xmlns:a16="http://schemas.microsoft.com/office/drawing/2014/main" id="{8538BDDE-7DBC-43B1-B968-95B7EF6F93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1448" y="5314296"/>
            <a:ext cx="123970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1" name="TextBox 50">
            <a:extLst>
              <a:ext uri="{FF2B5EF4-FFF2-40B4-BE49-F238E27FC236}">
                <a16:creationId xmlns:a16="http://schemas.microsoft.com/office/drawing/2014/main" id="{1583D588-30C6-4393-A42E-067420FBD7A5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2810809" y="5397953"/>
            <a:ext cx="1352508" cy="40011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VARIATION AFTER SHAVING</a:t>
            </a:r>
          </a:p>
        </p:txBody>
      </p:sp>
      <p:cxnSp>
        <p:nvCxnSpPr>
          <p:cNvPr id="92" name="Straight Arrow Connector 179">
            <a:extLst>
              <a:ext uri="{FF2B5EF4-FFF2-40B4-BE49-F238E27FC236}">
                <a16:creationId xmlns:a16="http://schemas.microsoft.com/office/drawing/2014/main" id="{A57117DB-D483-4B93-9DC4-C6137D28DD8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637463" y="5733256"/>
            <a:ext cx="1553785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TextBox 58">
            <a:extLst>
              <a:ext uri="{FF2B5EF4-FFF2-40B4-BE49-F238E27FC236}">
                <a16:creationId xmlns:a16="http://schemas.microsoft.com/office/drawing/2014/main" id="{E94E6E2F-C931-4B11-B0D5-B0E7442E4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1118" y="4689197"/>
            <a:ext cx="11557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ctr" eaLnBrk="1" hangingPunct="1">
              <a:buFontTx/>
              <a:buNone/>
              <a:defRPr sz="1400" b="1">
                <a:solidFill>
                  <a:srgbClr val="FF0000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ID UNDERSIZE </a:t>
            </a:r>
          </a:p>
        </p:txBody>
      </p:sp>
      <p:cxnSp>
        <p:nvCxnSpPr>
          <p:cNvPr id="100" name="Straight Arrow Connector 179">
            <a:extLst>
              <a:ext uri="{FF2B5EF4-FFF2-40B4-BE49-F238E27FC236}">
                <a16:creationId xmlns:a16="http://schemas.microsoft.com/office/drawing/2014/main" id="{88D4E21A-21D9-48E1-A71C-BB0236CE9A9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33467" y="4935418"/>
            <a:ext cx="1007979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Rectangle 3">
            <a:extLst>
              <a:ext uri="{FF2B5EF4-FFF2-40B4-BE49-F238E27FC236}">
                <a16:creationId xmlns:a16="http://schemas.microsoft.com/office/drawing/2014/main" id="{4E6773AE-1810-4AAE-9499-83850A81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232" y="5041173"/>
            <a:ext cx="137907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WORK ARBOR DIA</a:t>
            </a:r>
          </a:p>
        </p:txBody>
      </p:sp>
      <p:cxnSp>
        <p:nvCxnSpPr>
          <p:cNvPr id="103" name="Straight Arrow Connector 179">
            <a:extLst>
              <a:ext uri="{FF2B5EF4-FFF2-40B4-BE49-F238E27FC236}">
                <a16:creationId xmlns:a16="http://schemas.microsoft.com/office/drawing/2014/main" id="{1A39C675-50AC-4EBF-83A9-7C1C1C1A13F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31970" y="5275818"/>
            <a:ext cx="1175558" cy="921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6963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30" grpId="0"/>
      <p:bldP spid="242" grpId="0"/>
      <p:bldP spid="265" grpId="0"/>
      <p:bldP spid="212" grpId="0"/>
      <p:bldP spid="203" grpId="0"/>
      <p:bldP spid="40" grpId="0"/>
      <p:bldP spid="44" grpId="0"/>
      <p:bldP spid="46" grpId="0"/>
      <p:bldP spid="55" grpId="0"/>
      <p:bldP spid="63" grpId="0"/>
      <p:bldP spid="67" grpId="0"/>
      <p:bldP spid="69" grpId="0"/>
      <p:bldP spid="72" grpId="0"/>
      <p:bldP spid="74" grpId="0"/>
      <p:bldP spid="76" grpId="0"/>
      <p:bldP spid="87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PROBLEM ANALYSIS</a:t>
            </a:r>
            <a:endParaRPr lang="en-US" sz="3200" b="0" dirty="0">
              <a:latin typeface="+mn-lt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6936FFF-A9EB-45AF-9BB3-EBB50B9B9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551829"/>
              </p:ext>
            </p:extLst>
          </p:nvPr>
        </p:nvGraphicFramePr>
        <p:xfrm>
          <a:off x="0" y="1411639"/>
          <a:ext cx="4753335" cy="3030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E0985F25-3AC0-4A7F-8DFC-B1CB18F4B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760098"/>
            <a:ext cx="6768751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altLang="en-US" sz="2000" dirty="0">
                <a:latin typeface="Segoe Script" pitchFamily="34" charset="0"/>
              </a:rPr>
              <a:t>HERE 43% OF PARTS ARE OUT OF THE SPEC. AND Cpk NOT ACHIEVED.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81D6C-5C0D-49D5-AB03-B79EED3E85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1" y="4478509"/>
            <a:ext cx="1225421" cy="1283259"/>
          </a:xfrm>
          <a:prstGeom prst="rect">
            <a:avLst/>
          </a:prstGeom>
        </p:spPr>
      </p:pic>
      <p:pic>
        <p:nvPicPr>
          <p:cNvPr id="17" name="Picture 5" descr="Image">
            <a:extLst>
              <a:ext uri="{FF2B5EF4-FFF2-40B4-BE49-F238E27FC236}">
                <a16:creationId xmlns:a16="http://schemas.microsoft.com/office/drawing/2014/main" id="{23ACDD54-7AAD-46C1-8FDE-482B9E0E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5464672"/>
            <a:ext cx="1225421" cy="138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BB5C29DC-5A47-426F-A008-2C79F630D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1" y="5798383"/>
            <a:ext cx="6768751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altLang="en-US" sz="2000" dirty="0">
                <a:latin typeface="Segoe Script" pitchFamily="34" charset="0"/>
              </a:rPr>
              <a:t>LETS DO THE SAKANA NO HONE ANALYSIS.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6216A-57DE-42A9-888F-34C84313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24</a:t>
            </a:fld>
            <a:r>
              <a:rPr lang="en-US" altLang="ja-JP"/>
              <a:t>/47</a:t>
            </a:r>
            <a:endParaRPr lang="en-US" altLang="ja-JP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7D0F2-7D32-4AEA-968A-559F09E6594B}"/>
              </a:ext>
            </a:extLst>
          </p:cNvPr>
          <p:cNvSpPr/>
          <p:nvPr/>
        </p:nvSpPr>
        <p:spPr>
          <a:xfrm>
            <a:off x="0" y="804460"/>
            <a:ext cx="9157116" cy="569678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SAMPLE</a:t>
            </a:r>
            <a:r>
              <a:rPr lang="en-US" sz="2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TAKEN</a:t>
            </a:r>
            <a:r>
              <a:rPr lang="en-US" sz="2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FROM</a:t>
            </a:r>
            <a:r>
              <a:rPr lang="en-US" sz="2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MASS</a:t>
            </a:r>
            <a:r>
              <a:rPr lang="en-US" sz="2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PRODUCTION</a:t>
            </a:r>
            <a:r>
              <a:rPr lang="en-US" sz="2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PARTS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D5CF0-6CD5-4664-8EFE-A5778B77A53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313" y="1421297"/>
            <a:ext cx="4326714" cy="30302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879103-1F98-435B-9E8D-140455B78088}"/>
              </a:ext>
            </a:extLst>
          </p:cNvPr>
          <p:cNvSpPr/>
          <p:nvPr/>
        </p:nvSpPr>
        <p:spPr>
          <a:xfrm>
            <a:off x="7812360" y="3573016"/>
            <a:ext cx="1301667" cy="807770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Cp   = 0.39</a:t>
            </a:r>
          </a:p>
          <a:p>
            <a:r>
              <a:rPr lang="en-US" sz="1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Cpk =-0.15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2CA1E-10AB-4BAB-A033-478938D5E88A}"/>
              </a:ext>
            </a:extLst>
          </p:cNvPr>
          <p:cNvSpPr/>
          <p:nvPr/>
        </p:nvSpPr>
        <p:spPr>
          <a:xfrm>
            <a:off x="5508104" y="1461053"/>
            <a:ext cx="3024336" cy="2312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PROCESS CAPABILITY OF PARALLELISM</a:t>
            </a:r>
          </a:p>
        </p:txBody>
      </p:sp>
    </p:spTree>
    <p:extLst>
      <p:ext uri="{BB962C8B-B14F-4D97-AF65-F5344CB8AC3E}">
        <p14:creationId xmlns:p14="http://schemas.microsoft.com/office/powerpoint/2010/main" val="30348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361523D-4329-43FB-BA14-C92D1BF610AA}"/>
              </a:ext>
            </a:extLst>
          </p:cNvPr>
          <p:cNvGrpSpPr/>
          <p:nvPr/>
        </p:nvGrpSpPr>
        <p:grpSpPr>
          <a:xfrm>
            <a:off x="4417999" y="836713"/>
            <a:ext cx="4669226" cy="3180405"/>
            <a:chOff x="4417999" y="836713"/>
            <a:chExt cx="4669226" cy="3180405"/>
          </a:xfrm>
        </p:grpSpPr>
        <p:pic>
          <p:nvPicPr>
            <p:cNvPr id="18" name="Picture 2" descr="9dfb3f25-a4fe-4b11-89a0-0d6dd90a46ef@apcprd01">
              <a:extLst>
                <a:ext uri="{FF2B5EF4-FFF2-40B4-BE49-F238E27FC236}">
                  <a16:creationId xmlns:a16="http://schemas.microsoft.com/office/drawing/2014/main" id="{02FAC7B3-244A-4121-A1BF-D61A122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17999" y="836713"/>
              <a:ext cx="4669226" cy="2912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DFD639E-1602-4C3F-AA1C-6323219C5E70}"/>
                </a:ext>
              </a:extLst>
            </p:cNvPr>
            <p:cNvSpPr/>
            <p:nvPr/>
          </p:nvSpPr>
          <p:spPr>
            <a:xfrm>
              <a:off x="4429178" y="3353237"/>
              <a:ext cx="4658047" cy="66388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ONLY THE PUSHER LUG EDGE IS PUSHING THE PART 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E8B145-CB65-48B6-9434-EA8CBBD9EE58}"/>
                </a:ext>
              </a:extLst>
            </p:cNvPr>
            <p:cNvSpPr/>
            <p:nvPr/>
          </p:nvSpPr>
          <p:spPr>
            <a:xfrm>
              <a:off x="5131891" y="2318512"/>
              <a:ext cx="914400" cy="461153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AFE2A62-4858-476F-9354-7ABA615B34FD}"/>
                </a:ext>
              </a:extLst>
            </p:cNvPr>
            <p:cNvSpPr/>
            <p:nvPr/>
          </p:nvSpPr>
          <p:spPr>
            <a:xfrm>
              <a:off x="7595271" y="2192386"/>
              <a:ext cx="914400" cy="461153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C28301B-3920-4CD1-B816-C596538BA288}"/>
                </a:ext>
              </a:extLst>
            </p:cNvPr>
            <p:cNvCxnSpPr>
              <a:cxnSpLocks/>
              <a:stCxn id="19" idx="0"/>
              <a:endCxn id="11" idx="5"/>
            </p:cNvCxnSpPr>
            <p:nvPr/>
          </p:nvCxnSpPr>
          <p:spPr>
            <a:xfrm flipH="1" flipV="1">
              <a:off x="5912380" y="2712131"/>
              <a:ext cx="845822" cy="641106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F3AF143-2979-4668-B4C9-75FA5EB83541}"/>
                </a:ext>
              </a:extLst>
            </p:cNvPr>
            <p:cNvCxnSpPr>
              <a:cxnSpLocks/>
              <a:stCxn id="19" idx="0"/>
              <a:endCxn id="21" idx="3"/>
            </p:cNvCxnSpPr>
            <p:nvPr/>
          </p:nvCxnSpPr>
          <p:spPr>
            <a:xfrm flipV="1">
              <a:off x="6758202" y="2586005"/>
              <a:ext cx="970980" cy="767232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0BC57121-D147-49BC-BFF0-7D14E8A3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GEMBA VERIFICATION</a:t>
            </a:r>
          </a:p>
        </p:txBody>
      </p:sp>
      <p:pic>
        <p:nvPicPr>
          <p:cNvPr id="193538" name="Picture 2" descr="a3c5c441-1408-45da-93c7-0deb4bd32a6e@apcprd01">
            <a:extLst>
              <a:ext uri="{FF2B5EF4-FFF2-40B4-BE49-F238E27FC236}">
                <a16:creationId xmlns:a16="http://schemas.microsoft.com/office/drawing/2014/main" id="{D2DCFD29-DBD0-48F8-9E44-9AE34DF8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22515" y="836713"/>
            <a:ext cx="4333461" cy="280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3D8E3D0-684E-46B1-B074-B9CB559202E7}"/>
              </a:ext>
            </a:extLst>
          </p:cNvPr>
          <p:cNvSpPr/>
          <p:nvPr/>
        </p:nvSpPr>
        <p:spPr>
          <a:xfrm>
            <a:off x="18621" y="814481"/>
            <a:ext cx="1817075" cy="834346"/>
          </a:xfrm>
          <a:prstGeom prst="wedgeRoundRectCallout">
            <a:avLst>
              <a:gd name="adj1" fmla="val 48742"/>
              <a:gd name="adj2" fmla="val 92922"/>
              <a:gd name="adj3" fmla="val 16667"/>
            </a:avLst>
          </a:prstGeom>
          <a:solidFill>
            <a:srgbClr val="CCFF99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PUSHER PLATE IS NOT PUSHING THE PART PROPERLY</a:t>
            </a:r>
          </a:p>
        </p:txBody>
      </p:sp>
      <p:pic>
        <p:nvPicPr>
          <p:cNvPr id="193539" name="Picture 3" descr="c349c70d-d6cc-4eee-84aa-d55219781179@apcprd01">
            <a:extLst>
              <a:ext uri="{FF2B5EF4-FFF2-40B4-BE49-F238E27FC236}">
                <a16:creationId xmlns:a16="http://schemas.microsoft.com/office/drawing/2014/main" id="{E52F9123-ABC0-4B3B-96AB-B3000DB92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986033" y="1638058"/>
            <a:ext cx="2406426" cy="43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3068354-2CBF-46AE-B92A-B6C7F817A3E7}"/>
              </a:ext>
            </a:extLst>
          </p:cNvPr>
          <p:cNvSpPr/>
          <p:nvPr/>
        </p:nvSpPr>
        <p:spPr>
          <a:xfrm>
            <a:off x="18621" y="4173656"/>
            <a:ext cx="2544561" cy="834346"/>
          </a:xfrm>
          <a:prstGeom prst="wedgeRoundRectCallout">
            <a:avLst>
              <a:gd name="adj1" fmla="val 76421"/>
              <a:gd name="adj2" fmla="val -105548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PUSHER IS CLAMPING THE PART IN THE GROOVE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6CF00EA-166D-46FB-92B3-1B74DC15E6A8}"/>
              </a:ext>
            </a:extLst>
          </p:cNvPr>
          <p:cNvSpPr/>
          <p:nvPr/>
        </p:nvSpPr>
        <p:spPr>
          <a:xfrm>
            <a:off x="2567076" y="4173656"/>
            <a:ext cx="1800200" cy="834346"/>
          </a:xfrm>
          <a:prstGeom prst="wedgeRoundRectCallout">
            <a:avLst>
              <a:gd name="adj1" fmla="val 2467"/>
              <a:gd name="adj2" fmla="val -92367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PUSHER DESIGN IS 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A16D9-D88D-4CFF-8605-EFDC9C12C377}"/>
              </a:ext>
            </a:extLst>
          </p:cNvPr>
          <p:cNvSpPr/>
          <p:nvPr/>
        </p:nvSpPr>
        <p:spPr>
          <a:xfrm>
            <a:off x="4387443" y="836713"/>
            <a:ext cx="4720393" cy="914400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LETS MODIFY THE PUSHER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E52A37-DA6F-4183-9B65-3FB058B6AA01}"/>
              </a:ext>
            </a:extLst>
          </p:cNvPr>
          <p:cNvSpPr/>
          <p:nvPr/>
        </p:nvSpPr>
        <p:spPr>
          <a:xfrm>
            <a:off x="4389793" y="4034942"/>
            <a:ext cx="4669226" cy="914400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HERE IS HOW THE MODIFIED PUSHER PUSH THE PART</a:t>
            </a:r>
          </a:p>
        </p:txBody>
      </p:sp>
      <p:pic>
        <p:nvPicPr>
          <p:cNvPr id="12" name="Picture 11" descr="PUSHER PLATE AND SUPPORT PLATE DRAWINGS-Model-1.pdf - Adobe Reader">
            <a:extLst>
              <a:ext uri="{FF2B5EF4-FFF2-40B4-BE49-F238E27FC236}">
                <a16:creationId xmlns:a16="http://schemas.microsoft.com/office/drawing/2014/main" id="{44816E5F-5DFA-4EB4-8C6D-40C2D4B397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1905" y="887440"/>
            <a:ext cx="4720392" cy="3202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F52D5-EBF7-4004-ADA9-B4B786931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25</a:t>
            </a:fld>
            <a:r>
              <a:rPr lang="en-US" altLang="ja-JP"/>
              <a:t>/47</a:t>
            </a:r>
            <a:endParaRPr lang="en-US" altLang="ja-JP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19C7C3-613A-4719-A4FF-66E975AC5DD8}"/>
              </a:ext>
            </a:extLst>
          </p:cNvPr>
          <p:cNvGrpSpPr/>
          <p:nvPr/>
        </p:nvGrpSpPr>
        <p:grpSpPr>
          <a:xfrm>
            <a:off x="18083" y="4087375"/>
            <a:ext cx="9107834" cy="2743201"/>
            <a:chOff x="1" y="4142461"/>
            <a:chExt cx="9107834" cy="2743201"/>
          </a:xfrm>
        </p:grpSpPr>
        <p:graphicFrame>
          <p:nvGraphicFramePr>
            <p:cNvPr id="27" name="Chart 26">
              <a:extLst>
                <a:ext uri="{FF2B5EF4-FFF2-40B4-BE49-F238E27FC236}">
                  <a16:creationId xmlns:a16="http://schemas.microsoft.com/office/drawing/2014/main" id="{7DCD9C12-2260-4F30-8C95-308A752FF8B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86280711"/>
                </p:ext>
              </p:extLst>
            </p:nvPr>
          </p:nvGraphicFramePr>
          <p:xfrm>
            <a:off x="1" y="4142462"/>
            <a:ext cx="4932039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D98CA2-B8CC-4182-98FC-D65C9389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5854" y="4142461"/>
              <a:ext cx="4141981" cy="273550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734299-3AE7-49AC-8A23-0B566FBB07B6}"/>
                </a:ext>
              </a:extLst>
            </p:cNvPr>
            <p:cNvSpPr/>
            <p:nvPr/>
          </p:nvSpPr>
          <p:spPr>
            <a:xfrm>
              <a:off x="5566623" y="4201904"/>
              <a:ext cx="3024336" cy="23129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  <a:effectLst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PROCESS CAPABILITY OF PARALLELISM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2F280EE-7B35-4A37-9B96-C7BFBF004D01}"/>
                </a:ext>
              </a:extLst>
            </p:cNvPr>
            <p:cNvSpPr/>
            <p:nvPr/>
          </p:nvSpPr>
          <p:spPr>
            <a:xfrm>
              <a:off x="5033388" y="5493177"/>
              <a:ext cx="1266804" cy="807770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Cp   =2.54</a:t>
              </a:r>
            </a:p>
            <a:p>
              <a:r>
                <a:rPr lang="en-US" sz="1400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Cpk =2.04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5C0826A-77CE-4556-8119-4CB61A58D46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918" y="945931"/>
            <a:ext cx="4110975" cy="30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1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0423" y="2017455"/>
            <a:ext cx="7319177" cy="2246769"/>
          </a:xfrm>
          <a:prstGeom prst="rect">
            <a:avLst/>
          </a:prstGeom>
          <a:solidFill>
            <a:srgbClr val="3399F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LETS FOCUS ON </a:t>
            </a:r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BROACHING</a:t>
            </a:r>
          </a:p>
        </p:txBody>
      </p:sp>
      <p:pic>
        <p:nvPicPr>
          <p:cNvPr id="5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4800599"/>
            <a:ext cx="17526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4E794-ED7F-4CED-8E63-2331FBE6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26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519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latin typeface="+mn-lt"/>
              </a:rPr>
              <a:t> PROBLEM ANALYSIS</a:t>
            </a:r>
            <a:endParaRPr lang="en-US" sz="3200" b="0" dirty="0">
              <a:latin typeface="+mn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1AF74FE-5B2D-4F60-BE72-BAC65E388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1555934"/>
              </p:ext>
            </p:extLst>
          </p:nvPr>
        </p:nvGraphicFramePr>
        <p:xfrm>
          <a:off x="43611" y="1410424"/>
          <a:ext cx="5104453" cy="2871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12">
            <a:extLst>
              <a:ext uri="{FF2B5EF4-FFF2-40B4-BE49-F238E27FC236}">
                <a16:creationId xmlns:a16="http://schemas.microsoft.com/office/drawing/2014/main" id="{20B5E8B2-04BF-4D6D-B5A0-B21A58700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601074"/>
            <a:ext cx="6768751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altLang="en-US" sz="2000" dirty="0">
                <a:latin typeface="Segoe Script" pitchFamily="34" charset="0"/>
              </a:rPr>
              <a:t>HERE 70% OF PARTS ARE OUT OF THE SPEC &amp; Cpk NOT ACHIEVED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F3A25-3E7B-407C-93B2-5715A2FEE8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1" y="4319485"/>
            <a:ext cx="1225421" cy="1283259"/>
          </a:xfrm>
          <a:prstGeom prst="rect">
            <a:avLst/>
          </a:prstGeom>
        </p:spPr>
      </p:pic>
      <p:pic>
        <p:nvPicPr>
          <p:cNvPr id="8" name="Picture 5" descr="Image">
            <a:extLst>
              <a:ext uri="{FF2B5EF4-FFF2-40B4-BE49-F238E27FC236}">
                <a16:creationId xmlns:a16="http://schemas.microsoft.com/office/drawing/2014/main" id="{09303E6C-9CE3-4FC3-8B5D-C128278D2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40352" y="5358656"/>
            <a:ext cx="1225421" cy="1387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5B69E730-C284-437C-9C98-FD4B5E31D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1" y="5692367"/>
            <a:ext cx="6768751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altLang="en-US" sz="2000" dirty="0">
                <a:latin typeface="Segoe Script" pitchFamily="34" charset="0"/>
              </a:rPr>
              <a:t>LET’S DO THE SAKANA NO HONE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3CB1B-C2DC-41A8-9BC8-CC2C13C4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27</a:t>
            </a:fld>
            <a:r>
              <a:rPr lang="en-US" altLang="ja-JP"/>
              <a:t>/47</a:t>
            </a:r>
            <a:endParaRPr lang="en-US" altLang="ja-JP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777400-F0FA-4377-8D7F-6088AA43A4E3}"/>
              </a:ext>
            </a:extLst>
          </p:cNvPr>
          <p:cNvSpPr/>
          <p:nvPr/>
        </p:nvSpPr>
        <p:spPr>
          <a:xfrm>
            <a:off x="0" y="804460"/>
            <a:ext cx="9157116" cy="569678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SAMPLE AFTER PARALLELISM CORRETION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97388-B111-40E1-A40E-1C1EA56510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1361900"/>
            <a:ext cx="3957899" cy="29575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7473CF-7DD2-4504-A774-684CC96EAFAF}"/>
              </a:ext>
            </a:extLst>
          </p:cNvPr>
          <p:cNvSpPr/>
          <p:nvPr/>
        </p:nvSpPr>
        <p:spPr>
          <a:xfrm>
            <a:off x="7740352" y="3455891"/>
            <a:ext cx="1347297" cy="807770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Cp   = 0.38</a:t>
            </a:r>
          </a:p>
          <a:p>
            <a:r>
              <a:rPr lang="en-US" sz="1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Cpk = -0.31</a:t>
            </a:r>
          </a:p>
        </p:txBody>
      </p:sp>
    </p:spTree>
    <p:extLst>
      <p:ext uri="{BB962C8B-B14F-4D97-AF65-F5344CB8AC3E}">
        <p14:creationId xmlns:p14="http://schemas.microsoft.com/office/powerpoint/2010/main" val="43353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89389A-B767-4E44-9691-A9B55A65F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97628"/>
              </p:ext>
            </p:extLst>
          </p:nvPr>
        </p:nvGraphicFramePr>
        <p:xfrm>
          <a:off x="-11021" y="836712"/>
          <a:ext cx="9144000" cy="6021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68">
                  <a:extLst>
                    <a:ext uri="{9D8B030D-6E8A-4147-A177-3AD203B41FA5}">
                      <a16:colId xmlns:a16="http://schemas.microsoft.com/office/drawing/2014/main" val="4252693581"/>
                    </a:ext>
                  </a:extLst>
                </a:gridCol>
                <a:gridCol w="1235157">
                  <a:extLst>
                    <a:ext uri="{9D8B030D-6E8A-4147-A177-3AD203B41FA5}">
                      <a16:colId xmlns:a16="http://schemas.microsoft.com/office/drawing/2014/main" val="125244694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409128566"/>
                    </a:ext>
                  </a:extLst>
                </a:gridCol>
                <a:gridCol w="1945027">
                  <a:extLst>
                    <a:ext uri="{9D8B030D-6E8A-4147-A177-3AD203B41FA5}">
                      <a16:colId xmlns:a16="http://schemas.microsoft.com/office/drawing/2014/main" val="2688958676"/>
                    </a:ext>
                  </a:extLst>
                </a:gridCol>
                <a:gridCol w="1644352">
                  <a:extLst>
                    <a:ext uri="{9D8B030D-6E8A-4147-A177-3AD203B41FA5}">
                      <a16:colId xmlns:a16="http://schemas.microsoft.com/office/drawing/2014/main" val="3144860496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val="2791353721"/>
                    </a:ext>
                  </a:extLst>
                </a:gridCol>
              </a:tblGrid>
              <a:tr h="88155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SI 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FACTOR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CONFIRMATION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INSPECTION CRITERIA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OBSERVATION / IMPROVEMENT POINTS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JUDGE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57730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81892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330803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736659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33995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TOOL ALIGNMENT SHOULD BE WITH IN 0.010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225785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BED PARALLELISM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PARALLELISM TO BE WITH IN 0.010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985491"/>
                  </a:ext>
                </a:extLst>
              </a:tr>
            </a:tbl>
          </a:graphicData>
        </a:graphic>
      </p:graphicFrame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-1044624" y="4984996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75891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75891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70666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70666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81778" y="617414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81778" y="617414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5" name="Picture 2">
            <a:extLst>
              <a:ext uri="{FF2B5EF4-FFF2-40B4-BE49-F238E27FC236}">
                <a16:creationId xmlns:a16="http://schemas.microsoft.com/office/drawing/2014/main" id="{38202871-01DD-4D9E-A692-2E85C4503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187378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3E1FE-C573-452F-9E9A-95EE49C1CB8F}"/>
              </a:ext>
            </a:extLst>
          </p:cNvPr>
          <p:cNvSpPr/>
          <p:nvPr/>
        </p:nvSpPr>
        <p:spPr>
          <a:xfrm>
            <a:off x="710072" y="1742365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MATERIAL</a:t>
            </a:r>
            <a:endParaRPr lang="en-US" sz="1400" dirty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FE689-20B3-458E-AD2F-6AF433E4D5B7}"/>
              </a:ext>
            </a:extLst>
          </p:cNvPr>
          <p:cNvSpPr/>
          <p:nvPr/>
        </p:nvSpPr>
        <p:spPr>
          <a:xfrm>
            <a:off x="1928460" y="1742364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HARDNESS VARIATION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1A1297-1B2B-45EB-97AF-39F408E60A34}"/>
              </a:ext>
            </a:extLst>
          </p:cNvPr>
          <p:cNvSpPr/>
          <p:nvPr/>
        </p:nvSpPr>
        <p:spPr>
          <a:xfrm>
            <a:off x="4134204" y="1746129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HARDNESS SPEC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80 ~ 95 HRB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EAA65-E816-48EC-9137-26C6BBB91EFA}"/>
              </a:ext>
            </a:extLst>
          </p:cNvPr>
          <p:cNvSpPr/>
          <p:nvPr/>
        </p:nvSpPr>
        <p:spPr>
          <a:xfrm>
            <a:off x="6089558" y="1746311"/>
            <a:ext cx="1619714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HARDNESS IS WITH IN SPEC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F93AFF-3F6C-43A0-BA31-15456ADB25A4}"/>
              </a:ext>
            </a:extLst>
          </p:cNvPr>
          <p:cNvSpPr/>
          <p:nvPr/>
        </p:nvSpPr>
        <p:spPr>
          <a:xfrm>
            <a:off x="710804" y="2607483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CC7546-2BB5-44C3-8165-EFA09706697D}"/>
              </a:ext>
            </a:extLst>
          </p:cNvPr>
          <p:cNvSpPr/>
          <p:nvPr/>
        </p:nvSpPr>
        <p:spPr>
          <a:xfrm>
            <a:off x="1929192" y="2607482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TOOL WEAR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5CD2CA-0331-4DA1-879C-DB9205A4D66D}"/>
              </a:ext>
            </a:extLst>
          </p:cNvPr>
          <p:cNvSpPr/>
          <p:nvPr/>
        </p:nvSpPr>
        <p:spPr>
          <a:xfrm>
            <a:off x="4134936" y="2611247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CHECKED FOR THE TOOL WEAR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5EE74-0F80-44BC-BE5D-944DB53894E8}"/>
              </a:ext>
            </a:extLst>
          </p:cNvPr>
          <p:cNvSpPr/>
          <p:nvPr/>
        </p:nvSpPr>
        <p:spPr>
          <a:xfrm>
            <a:off x="710072" y="3451164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EF4D88-A8FA-4B34-A52C-DE0A3BB63169}"/>
              </a:ext>
            </a:extLst>
          </p:cNvPr>
          <p:cNvSpPr/>
          <p:nvPr/>
        </p:nvSpPr>
        <p:spPr>
          <a:xfrm>
            <a:off x="1928460" y="3451163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CUTTING PARAMETERS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C2EA65-9B57-47BF-B4C3-78CF0226F152}"/>
              </a:ext>
            </a:extLst>
          </p:cNvPr>
          <p:cNvSpPr/>
          <p:nvPr/>
        </p:nvSpPr>
        <p:spPr>
          <a:xfrm>
            <a:off x="4134204" y="3454928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PARAMETERS IN PROGRAM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6A44B4-082C-47DD-A219-FEFB96E70FFB}"/>
              </a:ext>
            </a:extLst>
          </p:cNvPr>
          <p:cNvSpPr/>
          <p:nvPr/>
        </p:nvSpPr>
        <p:spPr>
          <a:xfrm>
            <a:off x="702399" y="4311193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MAN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50150B-2403-456A-96CA-A88B056AE1E5}"/>
              </a:ext>
            </a:extLst>
          </p:cNvPr>
          <p:cNvSpPr/>
          <p:nvPr/>
        </p:nvSpPr>
        <p:spPr>
          <a:xfrm>
            <a:off x="1920787" y="4311192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COOLANT PIPE POSITION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5CF2E0-D777-42CB-9225-C27E3CE7AB03}"/>
              </a:ext>
            </a:extLst>
          </p:cNvPr>
          <p:cNvSpPr/>
          <p:nvPr/>
        </p:nvSpPr>
        <p:spPr>
          <a:xfrm>
            <a:off x="4126531" y="4314957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VERIFIED THE COOLENT FLOW AT CUTTING AREA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7ACDB-8D20-4742-9649-FD9CBDDF8614}"/>
              </a:ext>
            </a:extLst>
          </p:cNvPr>
          <p:cNvSpPr/>
          <p:nvPr/>
        </p:nvSpPr>
        <p:spPr>
          <a:xfrm>
            <a:off x="702399" y="5104548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MACHINE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904F36-B494-4218-8AB6-710A055A3C09}"/>
              </a:ext>
            </a:extLst>
          </p:cNvPr>
          <p:cNvSpPr/>
          <p:nvPr/>
        </p:nvSpPr>
        <p:spPr>
          <a:xfrm>
            <a:off x="1920787" y="5104547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VERTICAL TOOL ALIGNMENT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51FAFB-E72B-40C0-8FCA-F347C1285FA6}"/>
              </a:ext>
            </a:extLst>
          </p:cNvPr>
          <p:cNvSpPr/>
          <p:nvPr/>
        </p:nvSpPr>
        <p:spPr>
          <a:xfrm>
            <a:off x="4126531" y="5108312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530E2523-7B9A-4EF3-B917-F038AA612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348393"/>
              </p:ext>
            </p:extLst>
          </p:nvPr>
        </p:nvGraphicFramePr>
        <p:xfrm>
          <a:off x="437670" y="1757642"/>
          <a:ext cx="8421626" cy="4599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86F8-1330-4321-84F6-D8D90DCD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28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41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Graphic spid="50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89389A-B767-4E44-9691-A9B55A65F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767268"/>
              </p:ext>
            </p:extLst>
          </p:nvPr>
        </p:nvGraphicFramePr>
        <p:xfrm>
          <a:off x="-11021" y="836712"/>
          <a:ext cx="9144000" cy="6021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68">
                  <a:extLst>
                    <a:ext uri="{9D8B030D-6E8A-4147-A177-3AD203B41FA5}">
                      <a16:colId xmlns:a16="http://schemas.microsoft.com/office/drawing/2014/main" val="4252693581"/>
                    </a:ext>
                  </a:extLst>
                </a:gridCol>
                <a:gridCol w="1235157">
                  <a:extLst>
                    <a:ext uri="{9D8B030D-6E8A-4147-A177-3AD203B41FA5}">
                      <a16:colId xmlns:a16="http://schemas.microsoft.com/office/drawing/2014/main" val="125244694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409128566"/>
                    </a:ext>
                  </a:extLst>
                </a:gridCol>
                <a:gridCol w="1945027">
                  <a:extLst>
                    <a:ext uri="{9D8B030D-6E8A-4147-A177-3AD203B41FA5}">
                      <a16:colId xmlns:a16="http://schemas.microsoft.com/office/drawing/2014/main" val="2688958676"/>
                    </a:ext>
                  </a:extLst>
                </a:gridCol>
                <a:gridCol w="1644352">
                  <a:extLst>
                    <a:ext uri="{9D8B030D-6E8A-4147-A177-3AD203B41FA5}">
                      <a16:colId xmlns:a16="http://schemas.microsoft.com/office/drawing/2014/main" val="3144860496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val="2791353721"/>
                    </a:ext>
                  </a:extLst>
                </a:gridCol>
              </a:tblGrid>
              <a:tr h="88155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SI 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FACTOR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CONFIRMATION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INSPECTION CRITERIA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OBSERVATION / IMPROVEMENT POINTS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JUDGE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57730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81892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330803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736659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33995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TOOL ALIGNMENT SHOULD BE WITH IN 0.010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225785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MACHINE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BED PARALLELISM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PARALLELISM TO BE WITH IN 0.010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985491"/>
                  </a:ext>
                </a:extLst>
              </a:tr>
            </a:tbl>
          </a:graphicData>
        </a:graphic>
      </p:graphicFrame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-1044624" y="4984996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75891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75891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70666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70666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81778" y="617414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81778" y="617414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5" name="Picture 2">
            <a:extLst>
              <a:ext uri="{FF2B5EF4-FFF2-40B4-BE49-F238E27FC236}">
                <a16:creationId xmlns:a16="http://schemas.microsoft.com/office/drawing/2014/main" id="{38202871-01DD-4D9E-A692-2E85C4503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187378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F20CFD5-5B17-4E62-AE5C-B6BF60FB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2754810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E792F77-E0D5-44A8-B50D-F03485A33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3687431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3E1FE-C573-452F-9E9A-95EE49C1CB8F}"/>
              </a:ext>
            </a:extLst>
          </p:cNvPr>
          <p:cNvSpPr/>
          <p:nvPr/>
        </p:nvSpPr>
        <p:spPr>
          <a:xfrm>
            <a:off x="710072" y="1742365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MATERIAL</a:t>
            </a:r>
            <a:endParaRPr lang="en-US" sz="1400" dirty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FE689-20B3-458E-AD2F-6AF433E4D5B7}"/>
              </a:ext>
            </a:extLst>
          </p:cNvPr>
          <p:cNvSpPr/>
          <p:nvPr/>
        </p:nvSpPr>
        <p:spPr>
          <a:xfrm>
            <a:off x="1928460" y="1742364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HARDNESS VARIATION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1A1297-1B2B-45EB-97AF-39F408E60A34}"/>
              </a:ext>
            </a:extLst>
          </p:cNvPr>
          <p:cNvSpPr/>
          <p:nvPr/>
        </p:nvSpPr>
        <p:spPr>
          <a:xfrm>
            <a:off x="4134204" y="1746129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HARDNESS SPEC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80 ~ 95 HRB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EAA65-E816-48EC-9137-26C6BBB91EFA}"/>
              </a:ext>
            </a:extLst>
          </p:cNvPr>
          <p:cNvSpPr/>
          <p:nvPr/>
        </p:nvSpPr>
        <p:spPr>
          <a:xfrm>
            <a:off x="6089558" y="1746311"/>
            <a:ext cx="1619714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HARDNESS IS WITH IN SPEC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F93AFF-3F6C-43A0-BA31-15456ADB25A4}"/>
              </a:ext>
            </a:extLst>
          </p:cNvPr>
          <p:cNvSpPr/>
          <p:nvPr/>
        </p:nvSpPr>
        <p:spPr>
          <a:xfrm>
            <a:off x="710804" y="2607483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CC7546-2BB5-44C3-8165-EFA09706697D}"/>
              </a:ext>
            </a:extLst>
          </p:cNvPr>
          <p:cNvSpPr/>
          <p:nvPr/>
        </p:nvSpPr>
        <p:spPr>
          <a:xfrm>
            <a:off x="1929192" y="2607482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TOOL WEAR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5CD2CA-0331-4DA1-879C-DB9205A4D66D}"/>
              </a:ext>
            </a:extLst>
          </p:cNvPr>
          <p:cNvSpPr/>
          <p:nvPr/>
        </p:nvSpPr>
        <p:spPr>
          <a:xfrm>
            <a:off x="4134936" y="2611247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CHECKED FOR THE TOOL WEAR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D9912-A090-45C2-AF0F-D04AE9655CD7}"/>
              </a:ext>
            </a:extLst>
          </p:cNvPr>
          <p:cNvSpPr/>
          <p:nvPr/>
        </p:nvSpPr>
        <p:spPr>
          <a:xfrm>
            <a:off x="6090290" y="2611429"/>
            <a:ext cx="1619714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WEAR FOUND IN THE TOOL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5EE74-0F80-44BC-BE5D-944DB53894E8}"/>
              </a:ext>
            </a:extLst>
          </p:cNvPr>
          <p:cNvSpPr/>
          <p:nvPr/>
        </p:nvSpPr>
        <p:spPr>
          <a:xfrm>
            <a:off x="710072" y="3451164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EF4D88-A8FA-4B34-A52C-DE0A3BB63169}"/>
              </a:ext>
            </a:extLst>
          </p:cNvPr>
          <p:cNvSpPr/>
          <p:nvPr/>
        </p:nvSpPr>
        <p:spPr>
          <a:xfrm>
            <a:off x="1928460" y="3451163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CUTTING PARAMETERS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C2EA65-9B57-47BF-B4C3-78CF0226F152}"/>
              </a:ext>
            </a:extLst>
          </p:cNvPr>
          <p:cNvSpPr/>
          <p:nvPr/>
        </p:nvSpPr>
        <p:spPr>
          <a:xfrm>
            <a:off x="4134204" y="3454928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PARAMETERS IN PROGRAM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C244B-A65E-4063-ADDB-53C9BE34F549}"/>
              </a:ext>
            </a:extLst>
          </p:cNvPr>
          <p:cNvSpPr/>
          <p:nvPr/>
        </p:nvSpPr>
        <p:spPr>
          <a:xfrm>
            <a:off x="6073685" y="3455110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ALL PARAMETERS WERE AS PER LOGIC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6A44B4-082C-47DD-A219-FEFB96E70FFB}"/>
              </a:ext>
            </a:extLst>
          </p:cNvPr>
          <p:cNvSpPr/>
          <p:nvPr/>
        </p:nvSpPr>
        <p:spPr>
          <a:xfrm>
            <a:off x="702399" y="4311193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MAN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50150B-2403-456A-96CA-A88B056AE1E5}"/>
              </a:ext>
            </a:extLst>
          </p:cNvPr>
          <p:cNvSpPr/>
          <p:nvPr/>
        </p:nvSpPr>
        <p:spPr>
          <a:xfrm>
            <a:off x="1920787" y="4311192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COOLANT PIPE POSITION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5CF2E0-D777-42CB-9225-C27E3CE7AB03}"/>
              </a:ext>
            </a:extLst>
          </p:cNvPr>
          <p:cNvSpPr/>
          <p:nvPr/>
        </p:nvSpPr>
        <p:spPr>
          <a:xfrm>
            <a:off x="4126531" y="4314957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VERIFIED THE COOLENT FLOW AT CUTTING AREA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651E8F-0460-44BC-807D-A56FEE1EB2C5}"/>
              </a:ext>
            </a:extLst>
          </p:cNvPr>
          <p:cNvSpPr/>
          <p:nvPr/>
        </p:nvSpPr>
        <p:spPr>
          <a:xfrm>
            <a:off x="6066012" y="4315139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COOLANT FLOW NOT OK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7ACDB-8D20-4742-9649-FD9CBDDF8614}"/>
              </a:ext>
            </a:extLst>
          </p:cNvPr>
          <p:cNvSpPr/>
          <p:nvPr/>
        </p:nvSpPr>
        <p:spPr>
          <a:xfrm>
            <a:off x="702399" y="5104548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MACHINE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904F36-B494-4218-8AB6-710A055A3C09}"/>
              </a:ext>
            </a:extLst>
          </p:cNvPr>
          <p:cNvSpPr/>
          <p:nvPr/>
        </p:nvSpPr>
        <p:spPr>
          <a:xfrm>
            <a:off x="1920787" y="5104547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VERTICAL TOOL ALIGNMENT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51FAFB-E72B-40C0-8FCA-F347C1285FA6}"/>
              </a:ext>
            </a:extLst>
          </p:cNvPr>
          <p:cNvSpPr/>
          <p:nvPr/>
        </p:nvSpPr>
        <p:spPr>
          <a:xfrm>
            <a:off x="4126531" y="5108312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12A285-6FC5-4313-9297-B19635BCA360}"/>
              </a:ext>
            </a:extLst>
          </p:cNvPr>
          <p:cNvSpPr/>
          <p:nvPr/>
        </p:nvSpPr>
        <p:spPr>
          <a:xfrm>
            <a:off x="6066012" y="5205376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ALIGNMENT FOUND 0.10 MM AND PULL END LOCK FOUND NG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2CE29BB-29C2-43EE-9957-55C603B601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0627" y="4442161"/>
            <a:ext cx="585267" cy="58526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A0EDD80-83B6-46C5-BB94-E9AF36C7198B}"/>
              </a:ext>
            </a:extLst>
          </p:cNvPr>
          <p:cNvSpPr/>
          <p:nvPr/>
        </p:nvSpPr>
        <p:spPr>
          <a:xfrm>
            <a:off x="6084009" y="6020507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PARALLISM FOUND 0.080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F29B87-1B6F-4129-8045-8BA91E40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29</a:t>
            </a:fld>
            <a:r>
              <a:rPr lang="en-US" altLang="ja-JP"/>
              <a:t>/47</a:t>
            </a:r>
            <a:endParaRPr lang="en-US" altLang="ja-JP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F4103F-44BB-44D1-AFF5-6CB6855D0C05}"/>
              </a:ext>
            </a:extLst>
          </p:cNvPr>
          <p:cNvGrpSpPr/>
          <p:nvPr/>
        </p:nvGrpSpPr>
        <p:grpSpPr>
          <a:xfrm>
            <a:off x="20614" y="2252428"/>
            <a:ext cx="9076268" cy="2901363"/>
            <a:chOff x="20614" y="2252428"/>
            <a:chExt cx="9076268" cy="2901363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77117E-7E8B-4A30-8878-809DDA06B4A4}"/>
                </a:ext>
              </a:extLst>
            </p:cNvPr>
            <p:cNvSpPr/>
            <p:nvPr/>
          </p:nvSpPr>
          <p:spPr>
            <a:xfrm>
              <a:off x="20614" y="4239391"/>
              <a:ext cx="9076268" cy="9144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8D75F64-D48B-49D0-9496-9408B5CCE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30" b="89950" l="2101" r="94958">
                          <a14:foregroundMark x1="16387" y1="50251" x2="14286" y2="50251"/>
                          <a14:foregroundMark x1="30252" y1="55276" x2="30252" y2="55276"/>
                          <a14:foregroundMark x1="34454" y1="47236" x2="34454" y2="47236"/>
                          <a14:foregroundMark x1="55042" y1="53266" x2="55042" y2="53266"/>
                          <a14:foregroundMark x1="69748" y1="55276" x2="69748" y2="55276"/>
                          <a14:foregroundMark x1="94958" y1="63819" x2="94958" y2="63819"/>
                          <a14:foregroundMark x1="3782" y1="45729" x2="3782" y2="45729"/>
                          <a14:foregroundMark x1="51681" y1="26131" x2="51681" y2="26131"/>
                          <a14:foregroundMark x1="53782" y1="16080" x2="53782" y2="16080"/>
                          <a14:foregroundMark x1="62605" y1="6030" x2="62605" y2="60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3258" y="2252428"/>
              <a:ext cx="2851343" cy="2383454"/>
            </a:xfrm>
            <a:prstGeom prst="rect">
              <a:avLst/>
            </a:prstGeom>
          </p:spPr>
        </p:pic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13DE4D7D-260F-43A3-A4DD-3C2FBCA4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6940" y="5403193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742B99B8-7E2D-4FCD-92F9-05A6B7141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175" y="6130596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3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  <p:bldP spid="42" grpId="0"/>
      <p:bldP spid="47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正方形/長方形 1883"/>
          <p:cNvSpPr/>
          <p:nvPr/>
        </p:nvSpPr>
        <p:spPr>
          <a:xfrm>
            <a:off x="4764" y="884238"/>
            <a:ext cx="9139237" cy="5973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anchor="ctr"/>
          <a:lstStyle/>
          <a:p>
            <a:pPr algn="ctr">
              <a:lnSpc>
                <a:spcPct val="90000"/>
              </a:lnSpc>
              <a:defRPr/>
            </a:pPr>
            <a:endParaRPr lang="ja-JP" altLang="en-US">
              <a:solidFill>
                <a:prstClr val="white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grpSp>
        <p:nvGrpSpPr>
          <p:cNvPr id="1418" name="Group 2"/>
          <p:cNvGrpSpPr>
            <a:grpSpLocks noChangeAspect="1"/>
          </p:cNvGrpSpPr>
          <p:nvPr/>
        </p:nvGrpSpPr>
        <p:grpSpPr bwMode="auto">
          <a:xfrm>
            <a:off x="409575" y="1122761"/>
            <a:ext cx="8229600" cy="5095875"/>
            <a:chOff x="375" y="1087"/>
            <a:chExt cx="5002" cy="2474"/>
          </a:xfrm>
          <a:solidFill>
            <a:srgbClr val="9BBB59">
              <a:lumMod val="60000"/>
              <a:lumOff val="40000"/>
            </a:srgbClr>
          </a:solidFill>
          <a:effectLst/>
        </p:grpSpPr>
        <p:grpSp>
          <p:nvGrpSpPr>
            <p:cNvPr id="1419" name="Group 3"/>
            <p:cNvGrpSpPr>
              <a:grpSpLocks noChangeAspect="1"/>
            </p:cNvGrpSpPr>
            <p:nvPr/>
          </p:nvGrpSpPr>
          <p:grpSpPr bwMode="auto">
            <a:xfrm>
              <a:off x="375" y="1208"/>
              <a:ext cx="5002" cy="2353"/>
              <a:chOff x="376" y="1032"/>
              <a:chExt cx="4968" cy="2336"/>
            </a:xfrm>
            <a:grpFill/>
          </p:grpSpPr>
          <p:sp>
            <p:nvSpPr>
              <p:cNvPr id="1684" name="Freeform 4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5" name="Freeform 5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16 w 16"/>
                  <a:gd name="T3" fmla="*/ 0 h 1"/>
                  <a:gd name="T4" fmla="*/ 0 w 16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6" name="Freeform 6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7" name="Freeform 7"/>
              <p:cNvSpPr>
                <a:spLocks noChangeAspect="1"/>
              </p:cNvSpPr>
              <p:nvPr/>
            </p:nvSpPr>
            <p:spPr bwMode="auto">
              <a:xfrm>
                <a:off x="4785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8" name="Freeform 8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9" name="Freeform 9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48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0" name="Freeform 10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1" name="Freeform 11"/>
              <p:cNvSpPr>
                <a:spLocks noChangeAspect="1"/>
              </p:cNvSpPr>
              <p:nvPr/>
            </p:nvSpPr>
            <p:spPr bwMode="auto">
              <a:xfrm>
                <a:off x="4841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2" name="Freeform 12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3" name="Freeform 13"/>
              <p:cNvSpPr>
                <a:spLocks noChangeAspect="1"/>
              </p:cNvSpPr>
              <p:nvPr/>
            </p:nvSpPr>
            <p:spPr bwMode="auto">
              <a:xfrm>
                <a:off x="4777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4" name="Freeform 14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5" name="Freeform 15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0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6" name="Freeform 16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7" name="Freeform 17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8" name="Freeform 18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99" name="Freeform 19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8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0" name="Freeform 20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1" name="Freeform 21"/>
              <p:cNvSpPr>
                <a:spLocks noChangeAspect="1"/>
              </p:cNvSpPr>
              <p:nvPr/>
            </p:nvSpPr>
            <p:spPr bwMode="auto">
              <a:xfrm>
                <a:off x="4026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2" name="Freeform 22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3" name="Freeform 23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4" name="Freeform 24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5" name="Freeform 25"/>
              <p:cNvSpPr>
                <a:spLocks noChangeAspect="1"/>
              </p:cNvSpPr>
              <p:nvPr/>
            </p:nvSpPr>
            <p:spPr bwMode="auto">
              <a:xfrm>
                <a:off x="4370" y="1056"/>
                <a:ext cx="87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6" name="Freeform 26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7" name="Freeform 27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8" name="Freeform 28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09" name="Freeform 29"/>
              <p:cNvSpPr>
                <a:spLocks noChangeAspect="1"/>
              </p:cNvSpPr>
              <p:nvPr/>
            </p:nvSpPr>
            <p:spPr bwMode="auto">
              <a:xfrm>
                <a:off x="4545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0" name="Freeform 30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1" name="Freeform 31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4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2" name="Freeform 32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3" name="Freeform 33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4" name="Freeform 34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5" name="Freeform 35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6" name="Freeform 36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7" name="Freeform 37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8" name="Freeform 38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19" name="Freeform 39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0" name="Freeform 40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" name="Freeform 41"/>
              <p:cNvSpPr>
                <a:spLocks noChangeAspect="1"/>
              </p:cNvSpPr>
              <p:nvPr/>
            </p:nvSpPr>
            <p:spPr bwMode="auto">
              <a:xfrm>
                <a:off x="4785" y="3320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2" name="Freeform 42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3" name="Freeform 43"/>
              <p:cNvSpPr>
                <a:spLocks noChangeAspect="1"/>
              </p:cNvSpPr>
              <p:nvPr/>
            </p:nvSpPr>
            <p:spPr bwMode="auto">
              <a:xfrm>
                <a:off x="4785" y="3296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4" name="Freeform 44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5" name="Freeform 45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6" name="Freeform 46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7" name="Freeform 47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8" name="Freeform 48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9" name="Freeform 49"/>
              <p:cNvSpPr>
                <a:spLocks noChangeAspect="1"/>
              </p:cNvSpPr>
              <p:nvPr/>
            </p:nvSpPr>
            <p:spPr bwMode="auto">
              <a:xfrm>
                <a:off x="4841" y="3360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0" name="Freeform 50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" name="Freeform 51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16" cy="1"/>
              </a:xfrm>
              <a:custGeom>
                <a:avLst/>
                <a:gdLst>
                  <a:gd name="T0" fmla="*/ 0 w 16"/>
                  <a:gd name="T1" fmla="*/ 0 h 1"/>
                  <a:gd name="T2" fmla="*/ 8 w 16"/>
                  <a:gd name="T3" fmla="*/ 0 h 1"/>
                  <a:gd name="T4" fmla="*/ 16 w 16"/>
                  <a:gd name="T5" fmla="*/ 0 h 1"/>
                  <a:gd name="T6" fmla="*/ 0 w 16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2" name="Freeform 52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3" name="Freeform 53"/>
              <p:cNvSpPr>
                <a:spLocks noChangeAspect="1"/>
              </p:cNvSpPr>
              <p:nvPr/>
            </p:nvSpPr>
            <p:spPr bwMode="auto">
              <a:xfrm>
                <a:off x="4713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4" name="Freeform 54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5" name="Freeform 55"/>
              <p:cNvSpPr>
                <a:spLocks noChangeAspect="1"/>
              </p:cNvSpPr>
              <p:nvPr/>
            </p:nvSpPr>
            <p:spPr bwMode="auto">
              <a:xfrm>
                <a:off x="4609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6" name="Freeform 56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7" name="Freeform 57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60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8" name="Freeform 58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9" name="Freeform 59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4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0" name="Freeform 60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1" name="Freeform 61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2" name="Freeform 62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3" name="Freeform 63"/>
              <p:cNvSpPr>
                <a:spLocks noChangeAspect="1"/>
              </p:cNvSpPr>
              <p:nvPr/>
            </p:nvSpPr>
            <p:spPr bwMode="auto">
              <a:xfrm>
                <a:off x="4545" y="2220"/>
                <a:ext cx="32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4" name="Freeform 64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5" name="Freeform 65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6" name="Freeform 66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7" name="Freeform 67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8" name="Freeform 68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49" name="Freeform 69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0" name="Freeform 70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1" name="Freeform 71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2" name="Freeform 72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3" name="Freeform 73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4" cy="95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4" name="Freeform 74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5" name="Freeform 75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4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6" name="Freeform 76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7" name="Freeform 77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8" name="Freeform 78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59" name="Freeform 79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9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0" name="Freeform 80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1" name="Freeform 81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2" name="Freeform 82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3" name="Freeform 83"/>
              <p:cNvSpPr>
                <a:spLocks noChangeAspect="1"/>
              </p:cNvSpPr>
              <p:nvPr/>
            </p:nvSpPr>
            <p:spPr bwMode="auto">
              <a:xfrm>
                <a:off x="4657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4" name="Freeform 84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5" name="Freeform 85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6" name="Freeform 86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7" name="Freeform 87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8" name="Freeform 88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69" name="Freeform 89"/>
              <p:cNvSpPr>
                <a:spLocks noChangeAspect="1"/>
              </p:cNvSpPr>
              <p:nvPr/>
            </p:nvSpPr>
            <p:spPr bwMode="auto">
              <a:xfrm>
                <a:off x="5009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0" name="Freeform 90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1" name="Freeform 91"/>
              <p:cNvSpPr>
                <a:spLocks noChangeAspect="1"/>
              </p:cNvSpPr>
              <p:nvPr/>
            </p:nvSpPr>
            <p:spPr bwMode="auto">
              <a:xfrm>
                <a:off x="4961" y="2276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2" name="Freeform 92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3" name="Freeform 93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1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4" name="Freeform 94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5" name="Freeform 95"/>
              <p:cNvSpPr>
                <a:spLocks noChangeAspect="1"/>
              </p:cNvSpPr>
              <p:nvPr/>
            </p:nvSpPr>
            <p:spPr bwMode="auto">
              <a:xfrm>
                <a:off x="3611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6" name="Freeform 96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7" name="Freeform 97"/>
              <p:cNvSpPr>
                <a:spLocks noChangeAspect="1"/>
              </p:cNvSpPr>
              <p:nvPr/>
            </p:nvSpPr>
            <p:spPr bwMode="auto">
              <a:xfrm>
                <a:off x="385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8" name="Freeform 98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79" name="Freeform 99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6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0" name="Freeform 100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1" name="Freeform 101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4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2" name="Freeform 102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3" name="Freeform 103"/>
              <p:cNvSpPr>
                <a:spLocks noChangeAspect="1"/>
              </p:cNvSpPr>
              <p:nvPr/>
            </p:nvSpPr>
            <p:spPr bwMode="auto">
              <a:xfrm>
                <a:off x="3906" y="1446"/>
                <a:ext cx="8" cy="16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4" name="Freeform 104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5" name="Freeform 105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16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6" name="Freeform 106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7" name="Freeform 107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8" name="Freeform 108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89" name="Freeform 109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0" name="Freeform 110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1" name="Freeform 111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2" name="Freeform 112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3" name="Freeform 113"/>
              <p:cNvSpPr>
                <a:spLocks noChangeAspect="1"/>
              </p:cNvSpPr>
              <p:nvPr/>
            </p:nvSpPr>
            <p:spPr bwMode="auto">
              <a:xfrm>
                <a:off x="5009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4" name="Freeform 114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5" name="Freeform 115"/>
              <p:cNvSpPr>
                <a:spLocks noChangeAspect="1"/>
              </p:cNvSpPr>
              <p:nvPr/>
            </p:nvSpPr>
            <p:spPr bwMode="auto">
              <a:xfrm>
                <a:off x="4785" y="2252"/>
                <a:ext cx="200" cy="167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6" name="Freeform 116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7" name="Freeform 117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8" name="Freeform 118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99" name="Freeform 119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0" name="Freeform 120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1" name="Freeform 121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2" name="Freeform 122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3" name="Freeform 123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4" name="Freeform 124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5" name="Freeform 125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6" name="Freeform 126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7" name="Freeform 127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8" name="Freeform 128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09" name="Freeform 129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0" name="Freeform 130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1" name="Freeform 131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2" name="Freeform 132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3" name="Freeform 133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4" name="Freeform 134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5" name="Freeform 135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4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6" name="Freeform 136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7" name="Freeform 137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8" name="Freeform 138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19" name="Freeform 139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19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0" name="Freeform 140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1" name="Freeform 141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52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2" name="Freeform 142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3" name="Freeform 143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6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4" name="Freeform 144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5" name="Freeform 145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6" name="Freeform 146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7" name="Freeform 147"/>
              <p:cNvSpPr>
                <a:spLocks noChangeAspect="1"/>
              </p:cNvSpPr>
              <p:nvPr/>
            </p:nvSpPr>
            <p:spPr bwMode="auto">
              <a:xfrm>
                <a:off x="640" y="2276"/>
                <a:ext cx="32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8" name="Freeform 148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29" name="Freeform 149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32" cy="16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0" name="Freeform 150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1" name="Freeform 151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0" cy="88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2" name="Freeform 152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3" name="Freeform 153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4" name="Freeform 154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5" name="Freeform 155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6" name="Freeform 156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7" name="Freeform 157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12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8" name="Freeform 158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39" name="Freeform 159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7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0" name="Freeform 160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1" name="Freeform 161"/>
              <p:cNvSpPr>
                <a:spLocks noChangeAspect="1"/>
              </p:cNvSpPr>
              <p:nvPr/>
            </p:nvSpPr>
            <p:spPr bwMode="auto">
              <a:xfrm>
                <a:off x="464" y="2339"/>
                <a:ext cx="48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2" name="Freeform 162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3" name="Freeform 163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2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4" name="Freeform 164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5" name="Freeform 165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48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6" name="Freeform 166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7" name="Freeform 167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32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8" name="Freeform 168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49" name="Freeform 169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0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0" name="Freeform 170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1" name="Freeform 171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2" name="Freeform 172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3" name="Freeform 173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4" name="Freeform 174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5" name="Freeform 175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3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6" name="Freeform 176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7" name="Freeform 177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3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8" name="Freeform 178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59" name="Freeform 179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0" name="Freeform 180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1" name="Freeform 181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4" cy="16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2" name="Freeform 182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3" name="Freeform 183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4" name="Freeform 184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5" name="Freeform 185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48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6" name="Freeform 186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7" name="Freeform 187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8" name="Freeform 188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69" name="Freeform 189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0" name="Freeform 190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1" name="Freeform 191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2" name="Freeform 192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3" name="Freeform 193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40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4" name="Freeform 194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5" name="Freeform 195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6" name="Freeform 196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7" name="Freeform 197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52" cy="167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8" name="Freeform 198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79" name="Freeform 199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1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0" name="Freeform 200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1" name="Freeform 201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2" name="Freeform 202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883" name="Freeform 203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20" name="Group 204"/>
            <p:cNvGrpSpPr>
              <a:grpSpLocks noChangeAspect="1"/>
            </p:cNvGrpSpPr>
            <p:nvPr/>
          </p:nvGrpSpPr>
          <p:grpSpPr bwMode="auto">
            <a:xfrm>
              <a:off x="495" y="1344"/>
              <a:ext cx="2726" cy="2065"/>
              <a:chOff x="496" y="1167"/>
              <a:chExt cx="2707" cy="2050"/>
            </a:xfrm>
            <a:grpFill/>
          </p:grpSpPr>
          <p:sp>
            <p:nvSpPr>
              <p:cNvPr id="1484" name="Freeform 205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5" name="Freeform 206"/>
              <p:cNvSpPr>
                <a:spLocks noChangeAspect="1"/>
              </p:cNvSpPr>
              <p:nvPr/>
            </p:nvSpPr>
            <p:spPr bwMode="auto">
              <a:xfrm>
                <a:off x="975" y="1981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6" name="Freeform 207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7" name="Freeform 208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7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8" name="Freeform 209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89" name="Freeform 210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0" name="Freeform 211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1" name="Freeform 212"/>
              <p:cNvSpPr>
                <a:spLocks noChangeAspect="1"/>
              </p:cNvSpPr>
              <p:nvPr/>
            </p:nvSpPr>
            <p:spPr bwMode="auto">
              <a:xfrm>
                <a:off x="855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2" name="Freeform 213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3" name="Freeform 214"/>
              <p:cNvSpPr>
                <a:spLocks noChangeAspect="1"/>
              </p:cNvSpPr>
              <p:nvPr/>
            </p:nvSpPr>
            <p:spPr bwMode="auto">
              <a:xfrm>
                <a:off x="1007" y="2906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4" name="Freeform 215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5" name="Freeform 216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4" cy="48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6" name="Freeform 217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7" name="Freeform 218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8" name="Freeform 219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499" name="Freeform 220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0" name="Freeform 221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1" name="Freeform 222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88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2" name="Freeform 223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3" name="Freeform 224"/>
              <p:cNvSpPr>
                <a:spLocks noChangeAspect="1"/>
              </p:cNvSpPr>
              <p:nvPr/>
            </p:nvSpPr>
            <p:spPr bwMode="auto">
              <a:xfrm>
                <a:off x="2261" y="2627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4" name="Freeform 225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5" name="Freeform 226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48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6" name="Freeform 227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7" name="Freeform 228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16" cy="16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8" name="Freeform 229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09" name="Freeform 230"/>
              <p:cNvSpPr>
                <a:spLocks noChangeAspect="1"/>
              </p:cNvSpPr>
              <p:nvPr/>
            </p:nvSpPr>
            <p:spPr bwMode="auto">
              <a:xfrm>
                <a:off x="2357" y="2084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0" name="Freeform 231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1" name="Freeform 232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4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2" name="Freeform 233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3" name="Freeform 234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52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4" name="Freeform 235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5" name="Freeform 236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36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6" name="Freeform 237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7" name="Freeform 238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8" name="Freeform 239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19" name="Freeform 240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0" name="Freeform 241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1" name="Freeform 242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2" name="Freeform 243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3" name="Freeform 244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4" name="Freeform 245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5" name="Freeform 246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4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6" name="Freeform 247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7" name="Freeform 248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51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8" name="Freeform 249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29" name="Freeform 250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0" name="Freeform 251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1" name="Freeform 252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2" name="Freeform 253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3" name="Freeform 254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4" name="Freeform 255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5" name="Freeform 256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4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6" name="Freeform 257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7" name="Freeform 258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72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8" name="Freeform 259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39" name="Freeform 260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0" name="Freeform 261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1" name="Freeform 262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1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2" name="Freeform 263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3" name="Freeform 264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4" name="Freeform 265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5" name="Freeform 266"/>
              <p:cNvSpPr>
                <a:spLocks noChangeAspect="1"/>
              </p:cNvSpPr>
              <p:nvPr/>
            </p:nvSpPr>
            <p:spPr bwMode="auto">
              <a:xfrm>
                <a:off x="2357" y="2260"/>
                <a:ext cx="16" cy="16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6" name="Freeform 267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7" name="Freeform 268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8" name="Freeform 269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49" name="Freeform 270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0" name="Freeform 271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1" name="Freeform 272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16" cy="23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2" name="Freeform 273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3" name="Freeform 274"/>
              <p:cNvSpPr>
                <a:spLocks noChangeAspect="1"/>
              </p:cNvSpPr>
              <p:nvPr/>
            </p:nvSpPr>
            <p:spPr bwMode="auto">
              <a:xfrm>
                <a:off x="2421" y="1781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4" name="Freeform 275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5" name="Freeform 276"/>
              <p:cNvSpPr>
                <a:spLocks noChangeAspect="1"/>
              </p:cNvSpPr>
              <p:nvPr/>
            </p:nvSpPr>
            <p:spPr bwMode="auto">
              <a:xfrm>
                <a:off x="2445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6" name="Freeform 277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7" name="Freeform 278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8" name="Freeform 279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59" name="Freeform 280"/>
              <p:cNvSpPr>
                <a:spLocks noChangeAspect="1"/>
              </p:cNvSpPr>
              <p:nvPr/>
            </p:nvSpPr>
            <p:spPr bwMode="auto">
              <a:xfrm>
                <a:off x="1390" y="1781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0" name="Freeform 281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1" name="Freeform 282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2" name="Freeform 283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3" name="Freeform 284"/>
              <p:cNvSpPr>
                <a:spLocks noChangeAspect="1"/>
              </p:cNvSpPr>
              <p:nvPr/>
            </p:nvSpPr>
            <p:spPr bwMode="auto">
              <a:xfrm>
                <a:off x="1374" y="2084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4" name="Freeform 285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5" name="Freeform 286"/>
              <p:cNvSpPr>
                <a:spLocks noChangeAspect="1"/>
              </p:cNvSpPr>
              <p:nvPr/>
            </p:nvSpPr>
            <p:spPr bwMode="auto">
              <a:xfrm>
                <a:off x="1255" y="2172"/>
                <a:ext cx="135" cy="104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6" name="Freeform 287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7" name="Freeform 288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8" name="Freeform 289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69" name="Freeform 290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0" name="Freeform 291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1" name="Freeform 292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200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2" name="Freeform 293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3" name="Freeform 294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4" name="Freeform 295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5" name="Freeform 296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47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6" name="Freeform 297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7" name="Freeform 298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8" name="Freeform 299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79" name="Freeform 300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78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0" name="Freeform 301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1" name="Freeform 302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2" name="Freeform 303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3" name="Freeform 304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4" name="Freeform 305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5" name="Freeform 306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3" cy="135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6" name="Freeform 307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7" name="Freeform 308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4" cy="8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8" name="Freeform 309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89" name="Freeform 310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16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0" name="Freeform 311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1" name="Freeform 312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2" name="Freeform 313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3" name="Freeform 314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4" name="Freeform 315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5" name="Freeform 316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4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6" name="Freeform 317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7" name="Freeform 318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3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8" name="Freeform 319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599" name="Freeform 320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32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0" name="Freeform 321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1" name="Freeform 322"/>
              <p:cNvSpPr>
                <a:spLocks noChangeAspect="1"/>
              </p:cNvSpPr>
              <p:nvPr/>
            </p:nvSpPr>
            <p:spPr bwMode="auto">
              <a:xfrm>
                <a:off x="1358" y="2060"/>
                <a:ext cx="8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2" name="Freeform 323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3" name="Freeform 324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295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4" name="Freeform 325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5" name="Freeform 326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4" cy="88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6" name="Freeform 327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7" name="Freeform 328"/>
              <p:cNvSpPr>
                <a:spLocks noChangeAspect="1"/>
              </p:cNvSpPr>
              <p:nvPr/>
            </p:nvSpPr>
            <p:spPr bwMode="auto">
              <a:xfrm>
                <a:off x="1366" y="2060"/>
                <a:ext cx="72" cy="56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8" name="Freeform 329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09" name="Freeform 330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0" name="Freeform 331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1" name="Freeform 332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2" name="Freeform 333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3" name="Freeform 334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4" name="Freeform 335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5" name="Freeform 336"/>
              <p:cNvSpPr>
                <a:spLocks noChangeAspect="1"/>
              </p:cNvSpPr>
              <p:nvPr/>
            </p:nvSpPr>
            <p:spPr bwMode="auto">
              <a:xfrm>
                <a:off x="2205" y="2363"/>
                <a:ext cx="144" cy="88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6" name="Freeform 337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7" name="Freeform 338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8" name="Freeform 339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19" name="Freeform 340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4" cy="128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0" name="Freeform 341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1" name="Freeform 342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12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2" name="Freeform 343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3" name="Freeform 344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4" name="Freeform 345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5" name="Freeform 346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6" name="Freeform 347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7" name="Freeform 348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8" name="Freeform 349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29" name="Freeform 350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4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0" name="Freeform 351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1" name="Freeform 352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4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2" name="Freeform 353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3" name="Freeform 354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4" name="Freeform 355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5" name="Freeform 356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4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6" name="Freeform 357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7" name="Freeform 358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8" name="Freeform 359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39" name="Freeform 360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0" name="Freeform 361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1" name="Freeform 362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2" name="Freeform 363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3" name="Freeform 364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32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4" name="Freeform 365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5" name="Freeform 366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6" name="Freeform 367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7" name="Freeform 368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8" name="Freeform 369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49" name="Freeform 370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0" name="Freeform 371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1" name="Freeform 372"/>
              <p:cNvSpPr>
                <a:spLocks noChangeAspect="1"/>
              </p:cNvSpPr>
              <p:nvPr/>
            </p:nvSpPr>
            <p:spPr bwMode="auto">
              <a:xfrm>
                <a:off x="783" y="1526"/>
                <a:ext cx="24" cy="16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2" name="Freeform 373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3" name="Freeform 374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4" name="Freeform 375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5" name="Freeform 376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6" name="Freeform 377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7" name="Freeform 378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8" name="Freeform 379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59" name="Freeform 380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0" name="Freeform 381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1" name="Freeform 382"/>
              <p:cNvSpPr>
                <a:spLocks noChangeAspect="1"/>
              </p:cNvSpPr>
              <p:nvPr/>
            </p:nvSpPr>
            <p:spPr bwMode="auto">
              <a:xfrm>
                <a:off x="919" y="1805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2" name="Freeform 383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3" name="Freeform 384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8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4" name="Freeform 385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5" name="Freeform 386"/>
              <p:cNvSpPr>
                <a:spLocks noChangeAspect="1"/>
              </p:cNvSpPr>
              <p:nvPr/>
            </p:nvSpPr>
            <p:spPr bwMode="auto">
              <a:xfrm>
                <a:off x="855" y="1678"/>
                <a:ext cx="9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6" name="Freeform 387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7" name="Freeform 388"/>
              <p:cNvSpPr>
                <a:spLocks noChangeAspect="1"/>
              </p:cNvSpPr>
              <p:nvPr/>
            </p:nvSpPr>
            <p:spPr bwMode="auto">
              <a:xfrm>
                <a:off x="727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8" name="Freeform 389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69" name="Freeform 390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4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0" name="Freeform 391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1" name="Freeform 392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4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2" name="Freeform 393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3" name="Freeform 394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4" name="Freeform 395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5" name="Freeform 396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55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6" name="Freeform 397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7" name="Freeform 398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8" name="Freeform 399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79" name="Freeform 400"/>
              <p:cNvSpPr>
                <a:spLocks noChangeAspect="1"/>
              </p:cNvSpPr>
              <p:nvPr/>
            </p:nvSpPr>
            <p:spPr bwMode="auto">
              <a:xfrm>
                <a:off x="496" y="1805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0" name="Freeform 401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1" name="Freeform 402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36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2" name="Freeform 403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683" name="Freeform 404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grpFill/>
              <a:ln w="12700" cmpd="sng">
                <a:solidFill>
                  <a:sysClr val="window" lastClr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400" b="1" kern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50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21" name="Freeform 405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2" name="Freeform 406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61 h 311"/>
                <a:gd name="T2" fmla="*/ 8 w 184"/>
                <a:gd name="T3" fmla="*/ 304 h 311"/>
                <a:gd name="T4" fmla="*/ 24 w 184"/>
                <a:gd name="T5" fmla="*/ 328 h 311"/>
                <a:gd name="T6" fmla="*/ 24 w 184"/>
                <a:gd name="T7" fmla="*/ 344 h 311"/>
                <a:gd name="T8" fmla="*/ 75 w 184"/>
                <a:gd name="T9" fmla="*/ 336 h 311"/>
                <a:gd name="T10" fmla="*/ 99 w 184"/>
                <a:gd name="T11" fmla="*/ 273 h 311"/>
                <a:gd name="T12" fmla="*/ 83 w 184"/>
                <a:gd name="T13" fmla="*/ 273 h 311"/>
                <a:gd name="T14" fmla="*/ 123 w 184"/>
                <a:gd name="T15" fmla="*/ 253 h 311"/>
                <a:gd name="T16" fmla="*/ 83 w 184"/>
                <a:gd name="T17" fmla="*/ 245 h 311"/>
                <a:gd name="T18" fmla="*/ 115 w 184"/>
                <a:gd name="T19" fmla="*/ 253 h 311"/>
                <a:gd name="T20" fmla="*/ 123 w 184"/>
                <a:gd name="T21" fmla="*/ 237 h 311"/>
                <a:gd name="T22" fmla="*/ 107 w 184"/>
                <a:gd name="T23" fmla="*/ 221 h 311"/>
                <a:gd name="T24" fmla="*/ 83 w 184"/>
                <a:gd name="T25" fmla="*/ 229 h 311"/>
                <a:gd name="T26" fmla="*/ 107 w 184"/>
                <a:gd name="T27" fmla="*/ 221 h 311"/>
                <a:gd name="T28" fmla="*/ 107 w 184"/>
                <a:gd name="T29" fmla="*/ 181 h 311"/>
                <a:gd name="T30" fmla="*/ 174 w 184"/>
                <a:gd name="T31" fmla="*/ 123 h 311"/>
                <a:gd name="T32" fmla="*/ 166 w 184"/>
                <a:gd name="T33" fmla="*/ 115 h 311"/>
                <a:gd name="T34" fmla="*/ 182 w 184"/>
                <a:gd name="T35" fmla="*/ 91 h 311"/>
                <a:gd name="T36" fmla="*/ 206 w 184"/>
                <a:gd name="T37" fmla="*/ 91 h 311"/>
                <a:gd name="T38" fmla="*/ 198 w 184"/>
                <a:gd name="T39" fmla="*/ 24 h 311"/>
                <a:gd name="T40" fmla="*/ 156 w 184"/>
                <a:gd name="T41" fmla="*/ 0 h 311"/>
                <a:gd name="T42" fmla="*/ 140 w 184"/>
                <a:gd name="T43" fmla="*/ 16 h 311"/>
                <a:gd name="T44" fmla="*/ 115 w 184"/>
                <a:gd name="T45" fmla="*/ 16 h 311"/>
                <a:gd name="T46" fmla="*/ 115 w 184"/>
                <a:gd name="T47" fmla="*/ 24 h 311"/>
                <a:gd name="T48" fmla="*/ 99 w 184"/>
                <a:gd name="T49" fmla="*/ 24 h 311"/>
                <a:gd name="T50" fmla="*/ 83 w 184"/>
                <a:gd name="T51" fmla="*/ 48 h 311"/>
                <a:gd name="T52" fmla="*/ 59 w 184"/>
                <a:gd name="T53" fmla="*/ 91 h 311"/>
                <a:gd name="T54" fmla="*/ 40 w 184"/>
                <a:gd name="T55" fmla="*/ 115 h 311"/>
                <a:gd name="T56" fmla="*/ 40 w 184"/>
                <a:gd name="T57" fmla="*/ 131 h 311"/>
                <a:gd name="T58" fmla="*/ 16 w 184"/>
                <a:gd name="T59" fmla="*/ 147 h 311"/>
                <a:gd name="T60" fmla="*/ 16 w 184"/>
                <a:gd name="T61" fmla="*/ 197 h 311"/>
                <a:gd name="T62" fmla="*/ 24 w 184"/>
                <a:gd name="T63" fmla="*/ 205 h 311"/>
                <a:gd name="T64" fmla="*/ 16 w 184"/>
                <a:gd name="T65" fmla="*/ 213 h 311"/>
                <a:gd name="T66" fmla="*/ 16 w 184"/>
                <a:gd name="T67" fmla="*/ 229 h 311"/>
                <a:gd name="T68" fmla="*/ 0 w 184"/>
                <a:gd name="T69" fmla="*/ 261 h 3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3" name="Freeform 407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5" name="Freeform 408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6" name="Freeform 409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7" name="Freeform 410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59 w 56"/>
                <a:gd name="T7" fmla="*/ 56 h 72"/>
                <a:gd name="T8" fmla="*/ 67 w 56"/>
                <a:gd name="T9" fmla="*/ 24 h 72"/>
                <a:gd name="T10" fmla="*/ 59 w 56"/>
                <a:gd name="T11" fmla="*/ 16 h 72"/>
                <a:gd name="T12" fmla="*/ 43 w 56"/>
                <a:gd name="T13" fmla="*/ 24 h 72"/>
                <a:gd name="T14" fmla="*/ 24 w 56"/>
                <a:gd name="T15" fmla="*/ 16 h 72"/>
                <a:gd name="T16" fmla="*/ 43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8" name="Freeform 411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29" name="Freeform 412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35 w 40"/>
                <a:gd name="T5" fmla="*/ 24 h 32"/>
                <a:gd name="T6" fmla="*/ 43 w 40"/>
                <a:gd name="T7" fmla="*/ 32 h 32"/>
                <a:gd name="T8" fmla="*/ 51 w 40"/>
                <a:gd name="T9" fmla="*/ 24 h 32"/>
                <a:gd name="T10" fmla="*/ 43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0" name="Freeform 413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1" name="Freeform 414"/>
            <p:cNvSpPr>
              <a:spLocks noChangeAspect="1"/>
            </p:cNvSpPr>
            <p:nvPr/>
          </p:nvSpPr>
          <p:spPr bwMode="auto">
            <a:xfrm>
              <a:off x="520" y="1649"/>
              <a:ext cx="8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2" name="Freeform 415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3" name="Freeform 416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4" name="Freeform 417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5" name="Freeform 418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75 w 112"/>
                <a:gd name="T11" fmla="*/ 24 h 176"/>
                <a:gd name="T12" fmla="*/ 48 w 112"/>
                <a:gd name="T13" fmla="*/ 56 h 176"/>
                <a:gd name="T14" fmla="*/ 83 w 112"/>
                <a:gd name="T15" fmla="*/ 64 h 176"/>
                <a:gd name="T16" fmla="*/ 107 w 112"/>
                <a:gd name="T17" fmla="*/ 115 h 176"/>
                <a:gd name="T18" fmla="*/ 99 w 112"/>
                <a:gd name="T19" fmla="*/ 115 h 176"/>
                <a:gd name="T20" fmla="*/ 107 w 112"/>
                <a:gd name="T21" fmla="*/ 123 h 176"/>
                <a:gd name="T22" fmla="*/ 99 w 112"/>
                <a:gd name="T23" fmla="*/ 131 h 176"/>
                <a:gd name="T24" fmla="*/ 123 w 112"/>
                <a:gd name="T25" fmla="*/ 131 h 176"/>
                <a:gd name="T26" fmla="*/ 115 w 112"/>
                <a:gd name="T27" fmla="*/ 163 h 176"/>
                <a:gd name="T28" fmla="*/ 123 w 112"/>
                <a:gd name="T29" fmla="*/ 163 h 176"/>
                <a:gd name="T30" fmla="*/ 8 w 112"/>
                <a:gd name="T31" fmla="*/ 187 h 176"/>
                <a:gd name="T32" fmla="*/ 67 w 112"/>
                <a:gd name="T33" fmla="*/ 155 h 176"/>
                <a:gd name="T34" fmla="*/ 48 w 112"/>
                <a:gd name="T35" fmla="*/ 163 h 176"/>
                <a:gd name="T36" fmla="*/ 16 w 112"/>
                <a:gd name="T37" fmla="*/ 147 h 176"/>
                <a:gd name="T38" fmla="*/ 40 w 112"/>
                <a:gd name="T39" fmla="*/ 131 h 176"/>
                <a:gd name="T40" fmla="*/ 16 w 112"/>
                <a:gd name="T41" fmla="*/ 131 h 176"/>
                <a:gd name="T42" fmla="*/ 48 w 112"/>
                <a:gd name="T43" fmla="*/ 123 h 176"/>
                <a:gd name="T44" fmla="*/ 67 w 112"/>
                <a:gd name="T45" fmla="*/ 107 h 176"/>
                <a:gd name="T46" fmla="*/ 40 w 112"/>
                <a:gd name="T47" fmla="*/ 99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6" name="Freeform 419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7" name="Freeform 420"/>
            <p:cNvSpPr>
              <a:spLocks noChangeAspect="1"/>
            </p:cNvSpPr>
            <p:nvPr/>
          </p:nvSpPr>
          <p:spPr bwMode="auto">
            <a:xfrm>
              <a:off x="817" y="1882"/>
              <a:ext cx="40" cy="40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8" name="Freeform 421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39" name="Freeform 422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51 w 80"/>
                <a:gd name="T7" fmla="*/ 48 h 48"/>
                <a:gd name="T8" fmla="*/ 91 w 80"/>
                <a:gd name="T9" fmla="*/ 24 h 48"/>
                <a:gd name="T10" fmla="*/ 91 w 80"/>
                <a:gd name="T11" fmla="*/ 8 h 48"/>
                <a:gd name="T12" fmla="*/ 75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0" name="Freeform 423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1" name="Freeform 424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35 w 48"/>
                <a:gd name="T3" fmla="*/ 0 h 8"/>
                <a:gd name="T4" fmla="*/ 59 w 48"/>
                <a:gd name="T5" fmla="*/ 0 h 8"/>
                <a:gd name="T6" fmla="*/ 51 w 48"/>
                <a:gd name="T7" fmla="*/ 8 h 8"/>
                <a:gd name="T8" fmla="*/ 0 w 4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2" name="Freeform 425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3" name="Freeform 426"/>
            <p:cNvSpPr>
              <a:spLocks noChangeAspect="1"/>
            </p:cNvSpPr>
            <p:nvPr/>
          </p:nvSpPr>
          <p:spPr bwMode="auto">
            <a:xfrm>
              <a:off x="1195" y="1938"/>
              <a:ext cx="105" cy="57"/>
            </a:xfrm>
            <a:custGeom>
              <a:avLst/>
              <a:gdLst>
                <a:gd name="T0" fmla="*/ 8 w 104"/>
                <a:gd name="T1" fmla="*/ 0 h 56"/>
                <a:gd name="T2" fmla="*/ 67 w 104"/>
                <a:gd name="T3" fmla="*/ 8 h 56"/>
                <a:gd name="T4" fmla="*/ 115 w 104"/>
                <a:gd name="T5" fmla="*/ 51 h 56"/>
                <a:gd name="T6" fmla="*/ 107 w 104"/>
                <a:gd name="T7" fmla="*/ 51 h 56"/>
                <a:gd name="T8" fmla="*/ 115 w 104"/>
                <a:gd name="T9" fmla="*/ 59 h 56"/>
                <a:gd name="T10" fmla="*/ 107 w 104"/>
                <a:gd name="T11" fmla="*/ 67 h 56"/>
                <a:gd name="T12" fmla="*/ 99 w 104"/>
                <a:gd name="T13" fmla="*/ 59 h 56"/>
                <a:gd name="T14" fmla="*/ 91 w 104"/>
                <a:gd name="T15" fmla="*/ 67 h 56"/>
                <a:gd name="T16" fmla="*/ 67 w 104"/>
                <a:gd name="T17" fmla="*/ 67 h 56"/>
                <a:gd name="T18" fmla="*/ 67 w 104"/>
                <a:gd name="T19" fmla="*/ 59 h 56"/>
                <a:gd name="T20" fmla="*/ 32 w 104"/>
                <a:gd name="T21" fmla="*/ 59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4" name="Freeform 427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5" name="Freeform 428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6" name="Freeform 429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7" name="Freeform 430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78 w 599"/>
                <a:gd name="T1" fmla="*/ 202 h 279"/>
                <a:gd name="T2" fmla="*/ 227 w 599"/>
                <a:gd name="T3" fmla="*/ 194 h 279"/>
                <a:gd name="T4" fmla="*/ 227 w 599"/>
                <a:gd name="T5" fmla="*/ 237 h 279"/>
                <a:gd name="T6" fmla="*/ 243 w 599"/>
                <a:gd name="T7" fmla="*/ 261 h 279"/>
                <a:gd name="T8" fmla="*/ 285 w 599"/>
                <a:gd name="T9" fmla="*/ 253 h 279"/>
                <a:gd name="T10" fmla="*/ 285 w 599"/>
                <a:gd name="T11" fmla="*/ 301 h 279"/>
                <a:gd name="T12" fmla="*/ 333 w 599"/>
                <a:gd name="T13" fmla="*/ 301 h 279"/>
                <a:gd name="T14" fmla="*/ 373 w 599"/>
                <a:gd name="T15" fmla="*/ 269 h 279"/>
                <a:gd name="T16" fmla="*/ 424 w 599"/>
                <a:gd name="T17" fmla="*/ 269 h 279"/>
                <a:gd name="T18" fmla="*/ 504 w 599"/>
                <a:gd name="T19" fmla="*/ 277 h 279"/>
                <a:gd name="T20" fmla="*/ 529 w 599"/>
                <a:gd name="T21" fmla="*/ 253 h 279"/>
                <a:gd name="T22" fmla="*/ 561 w 599"/>
                <a:gd name="T23" fmla="*/ 226 h 279"/>
                <a:gd name="T24" fmla="*/ 611 w 599"/>
                <a:gd name="T25" fmla="*/ 178 h 279"/>
                <a:gd name="T26" fmla="*/ 643 w 599"/>
                <a:gd name="T27" fmla="*/ 147 h 279"/>
                <a:gd name="T28" fmla="*/ 539 w 599"/>
                <a:gd name="T29" fmla="*/ 99 h 279"/>
                <a:gd name="T30" fmla="*/ 448 w 599"/>
                <a:gd name="T31" fmla="*/ 40 h 279"/>
                <a:gd name="T32" fmla="*/ 396 w 599"/>
                <a:gd name="T33" fmla="*/ 0 h 279"/>
                <a:gd name="T34" fmla="*/ 253 w 599"/>
                <a:gd name="T35" fmla="*/ 32 h 279"/>
                <a:gd name="T36" fmla="*/ 243 w 599"/>
                <a:gd name="T37" fmla="*/ 56 h 279"/>
                <a:gd name="T38" fmla="*/ 261 w 599"/>
                <a:gd name="T39" fmla="*/ 99 h 279"/>
                <a:gd name="T40" fmla="*/ 138 w 599"/>
                <a:gd name="T41" fmla="*/ 115 h 279"/>
                <a:gd name="T42" fmla="*/ 63 w 599"/>
                <a:gd name="T43" fmla="*/ 83 h 279"/>
                <a:gd name="T44" fmla="*/ 31 w 599"/>
                <a:gd name="T45" fmla="*/ 123 h 279"/>
                <a:gd name="T46" fmla="*/ 0 w 599"/>
                <a:gd name="T47" fmla="*/ 147 h 279"/>
                <a:gd name="T48" fmla="*/ 106 w 599"/>
                <a:gd name="T49" fmla="*/ 178 h 279"/>
                <a:gd name="T50" fmla="*/ 98 w 599"/>
                <a:gd name="T51" fmla="*/ 210 h 279"/>
                <a:gd name="T52" fmla="*/ 90 w 599"/>
                <a:gd name="T53" fmla="*/ 237 h 279"/>
                <a:gd name="T54" fmla="*/ 71 w 599"/>
                <a:gd name="T55" fmla="*/ 261 h 279"/>
                <a:gd name="T56" fmla="*/ 106 w 599"/>
                <a:gd name="T57" fmla="*/ 277 h 279"/>
                <a:gd name="T58" fmla="*/ 130 w 599"/>
                <a:gd name="T59" fmla="*/ 277 h 279"/>
                <a:gd name="T60" fmla="*/ 146 w 599"/>
                <a:gd name="T61" fmla="*/ 293 h 279"/>
                <a:gd name="T62" fmla="*/ 170 w 599"/>
                <a:gd name="T63" fmla="*/ 210 h 27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8" name="Freeform 431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49" name="Freeform 432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107 w 120"/>
                <a:gd name="T17" fmla="*/ 88 h 88"/>
                <a:gd name="T18" fmla="*/ 123 w 120"/>
                <a:gd name="T19" fmla="*/ 64 h 88"/>
                <a:gd name="T20" fmla="*/ 131 w 120"/>
                <a:gd name="T21" fmla="*/ 56 h 88"/>
                <a:gd name="T22" fmla="*/ 131 w 120"/>
                <a:gd name="T23" fmla="*/ 32 h 88"/>
                <a:gd name="T24" fmla="*/ 131 w 120"/>
                <a:gd name="T25" fmla="*/ 24 h 88"/>
                <a:gd name="T26" fmla="*/ 123 w 120"/>
                <a:gd name="T27" fmla="*/ 24 h 88"/>
                <a:gd name="T28" fmla="*/ 115 w 120"/>
                <a:gd name="T29" fmla="*/ 0 h 88"/>
                <a:gd name="T30" fmla="*/ 91 w 120"/>
                <a:gd name="T31" fmla="*/ 0 h 88"/>
                <a:gd name="T32" fmla="*/ 99 w 120"/>
                <a:gd name="T33" fmla="*/ 0 h 88"/>
                <a:gd name="T34" fmla="*/ 83 w 120"/>
                <a:gd name="T35" fmla="*/ 0 h 88"/>
                <a:gd name="T36" fmla="*/ 48 w 120"/>
                <a:gd name="T37" fmla="*/ 0 h 8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0" name="Freeform 433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1" name="Freeform 434"/>
            <p:cNvSpPr>
              <a:spLocks noChangeAspect="1"/>
            </p:cNvSpPr>
            <p:nvPr/>
          </p:nvSpPr>
          <p:spPr bwMode="auto">
            <a:xfrm>
              <a:off x="1331" y="1384"/>
              <a:ext cx="24" cy="25"/>
            </a:xfrm>
            <a:custGeom>
              <a:avLst/>
              <a:gdLst>
                <a:gd name="T0" fmla="*/ 0 w 24"/>
                <a:gd name="T1" fmla="*/ 35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35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2" name="Freeform 435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3" name="Freeform 436"/>
            <p:cNvSpPr>
              <a:spLocks noChangeAspect="1"/>
            </p:cNvSpPr>
            <p:nvPr/>
          </p:nvSpPr>
          <p:spPr bwMode="auto">
            <a:xfrm>
              <a:off x="1380" y="1280"/>
              <a:ext cx="80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4" name="Freeform 437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5" name="Freeform 438"/>
            <p:cNvSpPr>
              <a:spLocks noChangeAspect="1"/>
            </p:cNvSpPr>
            <p:nvPr/>
          </p:nvSpPr>
          <p:spPr bwMode="auto">
            <a:xfrm>
              <a:off x="1404" y="1168"/>
              <a:ext cx="217" cy="112"/>
            </a:xfrm>
            <a:custGeom>
              <a:avLst/>
              <a:gdLst>
                <a:gd name="T0" fmla="*/ 0 w 216"/>
                <a:gd name="T1" fmla="*/ 106 h 111"/>
                <a:gd name="T2" fmla="*/ 24 w 216"/>
                <a:gd name="T3" fmla="*/ 106 h 111"/>
                <a:gd name="T4" fmla="*/ 8 w 216"/>
                <a:gd name="T5" fmla="*/ 122 h 111"/>
                <a:gd name="T6" fmla="*/ 40 w 216"/>
                <a:gd name="T7" fmla="*/ 122 h 111"/>
                <a:gd name="T8" fmla="*/ 48 w 216"/>
                <a:gd name="T9" fmla="*/ 106 h 111"/>
                <a:gd name="T10" fmla="*/ 56 w 216"/>
                <a:gd name="T11" fmla="*/ 106 h 111"/>
                <a:gd name="T12" fmla="*/ 40 w 216"/>
                <a:gd name="T13" fmla="*/ 106 h 111"/>
                <a:gd name="T14" fmla="*/ 56 w 216"/>
                <a:gd name="T15" fmla="*/ 106 h 111"/>
                <a:gd name="T16" fmla="*/ 56 w 216"/>
                <a:gd name="T17" fmla="*/ 90 h 111"/>
                <a:gd name="T18" fmla="*/ 64 w 216"/>
                <a:gd name="T19" fmla="*/ 98 h 111"/>
                <a:gd name="T20" fmla="*/ 80 w 216"/>
                <a:gd name="T21" fmla="*/ 90 h 111"/>
                <a:gd name="T22" fmla="*/ 64 w 216"/>
                <a:gd name="T23" fmla="*/ 90 h 111"/>
                <a:gd name="T24" fmla="*/ 96 w 216"/>
                <a:gd name="T25" fmla="*/ 90 h 111"/>
                <a:gd name="T26" fmla="*/ 88 w 216"/>
                <a:gd name="T27" fmla="*/ 83 h 111"/>
                <a:gd name="T28" fmla="*/ 96 w 216"/>
                <a:gd name="T29" fmla="*/ 83 h 111"/>
                <a:gd name="T30" fmla="*/ 104 w 216"/>
                <a:gd name="T31" fmla="*/ 75 h 111"/>
                <a:gd name="T32" fmla="*/ 219 w 216"/>
                <a:gd name="T33" fmla="*/ 24 h 111"/>
                <a:gd name="T34" fmla="*/ 227 w 216"/>
                <a:gd name="T35" fmla="*/ 16 h 111"/>
                <a:gd name="T36" fmla="*/ 211 w 216"/>
                <a:gd name="T37" fmla="*/ 0 h 111"/>
                <a:gd name="T38" fmla="*/ 171 w 216"/>
                <a:gd name="T39" fmla="*/ 24 h 111"/>
                <a:gd name="T40" fmla="*/ 123 w 216"/>
                <a:gd name="T41" fmla="*/ 24 h 111"/>
                <a:gd name="T42" fmla="*/ 56 w 216"/>
                <a:gd name="T43" fmla="*/ 67 h 111"/>
                <a:gd name="T44" fmla="*/ 24 w 216"/>
                <a:gd name="T45" fmla="*/ 67 h 111"/>
                <a:gd name="T46" fmla="*/ 24 w 216"/>
                <a:gd name="T47" fmla="*/ 83 h 111"/>
                <a:gd name="T48" fmla="*/ 40 w 216"/>
                <a:gd name="T49" fmla="*/ 83 h 111"/>
                <a:gd name="T50" fmla="*/ 24 w 216"/>
                <a:gd name="T51" fmla="*/ 83 h 111"/>
                <a:gd name="T52" fmla="*/ 32 w 216"/>
                <a:gd name="T53" fmla="*/ 90 h 111"/>
                <a:gd name="T54" fmla="*/ 24 w 216"/>
                <a:gd name="T55" fmla="*/ 90 h 111"/>
                <a:gd name="T56" fmla="*/ 32 w 216"/>
                <a:gd name="T57" fmla="*/ 98 h 111"/>
                <a:gd name="T58" fmla="*/ 0 w 216"/>
                <a:gd name="T59" fmla="*/ 106 h 11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6" name="Freeform 439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7" name="Freeform 440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59 h 48"/>
                <a:gd name="T2" fmla="*/ 91 w 88"/>
                <a:gd name="T3" fmla="*/ 51 h 48"/>
                <a:gd name="T4" fmla="*/ 99 w 88"/>
                <a:gd name="T5" fmla="*/ 35 h 48"/>
                <a:gd name="T6" fmla="*/ 83 w 88"/>
                <a:gd name="T7" fmla="*/ 8 h 48"/>
                <a:gd name="T8" fmla="*/ 59 w 88"/>
                <a:gd name="T9" fmla="*/ 16 h 48"/>
                <a:gd name="T10" fmla="*/ 67 w 88"/>
                <a:gd name="T11" fmla="*/ 0 h 48"/>
                <a:gd name="T12" fmla="*/ 59 w 88"/>
                <a:gd name="T13" fmla="*/ 0 h 48"/>
                <a:gd name="T14" fmla="*/ 8 w 88"/>
                <a:gd name="T15" fmla="*/ 43 h 48"/>
                <a:gd name="T16" fmla="*/ 0 w 88"/>
                <a:gd name="T17" fmla="*/ 5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8" name="Freeform 441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59" name="Freeform 442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67 w 104"/>
                <a:gd name="T7" fmla="*/ 16 h 48"/>
                <a:gd name="T8" fmla="*/ 67 w 104"/>
                <a:gd name="T9" fmla="*/ 0 h 48"/>
                <a:gd name="T10" fmla="*/ 99 w 104"/>
                <a:gd name="T11" fmla="*/ 16 h 48"/>
                <a:gd name="T12" fmla="*/ 99 w 104"/>
                <a:gd name="T13" fmla="*/ 32 h 48"/>
                <a:gd name="T14" fmla="*/ 115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0" name="Freeform 443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1" name="Freeform 444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2" name="Freeform 445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3" name="Freeform 446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78 h 167"/>
                <a:gd name="T6" fmla="*/ 24 w 48"/>
                <a:gd name="T7" fmla="*/ 162 h 167"/>
                <a:gd name="T8" fmla="*/ 32 w 48"/>
                <a:gd name="T9" fmla="*/ 170 h 167"/>
                <a:gd name="T10" fmla="*/ 24 w 48"/>
                <a:gd name="T11" fmla="*/ 146 h 167"/>
                <a:gd name="T12" fmla="*/ 32 w 48"/>
                <a:gd name="T13" fmla="*/ 115 h 167"/>
                <a:gd name="T14" fmla="*/ 48 w 48"/>
                <a:gd name="T15" fmla="*/ 123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4" name="Freeform 447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5" name="Freeform 448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51 w 64"/>
                <a:gd name="T5" fmla="*/ 32 h 32"/>
                <a:gd name="T6" fmla="*/ 75 w 64"/>
                <a:gd name="T7" fmla="*/ 24 h 32"/>
                <a:gd name="T8" fmla="*/ 0 w 64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6" name="Freeform 449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7" name="Freeform 450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710 w 2348"/>
                <a:gd name="T1" fmla="*/ 634 h 845"/>
                <a:gd name="T2" fmla="*/ 531 w 2348"/>
                <a:gd name="T3" fmla="*/ 701 h 845"/>
                <a:gd name="T4" fmla="*/ 333 w 2348"/>
                <a:gd name="T5" fmla="*/ 717 h 845"/>
                <a:gd name="T6" fmla="*/ 333 w 2348"/>
                <a:gd name="T7" fmla="*/ 800 h 845"/>
                <a:gd name="T8" fmla="*/ 310 w 2348"/>
                <a:gd name="T9" fmla="*/ 911 h 845"/>
                <a:gd name="T10" fmla="*/ 139 w 2348"/>
                <a:gd name="T11" fmla="*/ 838 h 845"/>
                <a:gd name="T12" fmla="*/ 187 w 2348"/>
                <a:gd name="T13" fmla="*/ 749 h 845"/>
                <a:gd name="T14" fmla="*/ 56 w 2348"/>
                <a:gd name="T15" fmla="*/ 674 h 845"/>
                <a:gd name="T16" fmla="*/ 24 w 2348"/>
                <a:gd name="T17" fmla="*/ 610 h 845"/>
                <a:gd name="T18" fmla="*/ 0 w 2348"/>
                <a:gd name="T19" fmla="*/ 538 h 845"/>
                <a:gd name="T20" fmla="*/ 8 w 2348"/>
                <a:gd name="T21" fmla="*/ 487 h 845"/>
                <a:gd name="T22" fmla="*/ 16 w 2348"/>
                <a:gd name="T23" fmla="*/ 293 h 845"/>
                <a:gd name="T24" fmla="*/ 83 w 2348"/>
                <a:gd name="T25" fmla="*/ 261 h 845"/>
                <a:gd name="T26" fmla="*/ 115 w 2348"/>
                <a:gd name="T27" fmla="*/ 359 h 845"/>
                <a:gd name="T28" fmla="*/ 139 w 2348"/>
                <a:gd name="T29" fmla="*/ 383 h 845"/>
                <a:gd name="T30" fmla="*/ 262 w 2348"/>
                <a:gd name="T31" fmla="*/ 293 h 845"/>
                <a:gd name="T32" fmla="*/ 416 w 2348"/>
                <a:gd name="T33" fmla="*/ 277 h 845"/>
                <a:gd name="T34" fmla="*/ 521 w 2348"/>
                <a:gd name="T35" fmla="*/ 277 h 845"/>
                <a:gd name="T36" fmla="*/ 628 w 2348"/>
                <a:gd name="T37" fmla="*/ 261 h 845"/>
                <a:gd name="T38" fmla="*/ 658 w 2348"/>
                <a:gd name="T39" fmla="*/ 154 h 845"/>
                <a:gd name="T40" fmla="*/ 718 w 2348"/>
                <a:gd name="T41" fmla="*/ 293 h 845"/>
                <a:gd name="T42" fmla="*/ 734 w 2348"/>
                <a:gd name="T43" fmla="*/ 285 h 845"/>
                <a:gd name="T44" fmla="*/ 776 w 2348"/>
                <a:gd name="T45" fmla="*/ 301 h 845"/>
                <a:gd name="T46" fmla="*/ 742 w 2348"/>
                <a:gd name="T47" fmla="*/ 170 h 845"/>
                <a:gd name="T48" fmla="*/ 750 w 2348"/>
                <a:gd name="T49" fmla="*/ 178 h 845"/>
                <a:gd name="T50" fmla="*/ 857 w 2348"/>
                <a:gd name="T51" fmla="*/ 237 h 845"/>
                <a:gd name="T52" fmla="*/ 906 w 2348"/>
                <a:gd name="T53" fmla="*/ 107 h 845"/>
                <a:gd name="T54" fmla="*/ 1062 w 2348"/>
                <a:gd name="T55" fmla="*/ 48 h 845"/>
                <a:gd name="T56" fmla="*/ 1150 w 2348"/>
                <a:gd name="T57" fmla="*/ 40 h 845"/>
                <a:gd name="T58" fmla="*/ 1228 w 2348"/>
                <a:gd name="T59" fmla="*/ 40 h 845"/>
                <a:gd name="T60" fmla="*/ 1339 w 2348"/>
                <a:gd name="T61" fmla="*/ 99 h 845"/>
                <a:gd name="T62" fmla="*/ 1289 w 2348"/>
                <a:gd name="T63" fmla="*/ 122 h 845"/>
                <a:gd name="T64" fmla="*/ 1384 w 2348"/>
                <a:gd name="T65" fmla="*/ 130 h 845"/>
                <a:gd name="T66" fmla="*/ 1513 w 2348"/>
                <a:gd name="T67" fmla="*/ 130 h 845"/>
                <a:gd name="T68" fmla="*/ 1694 w 2348"/>
                <a:gd name="T69" fmla="*/ 194 h 845"/>
                <a:gd name="T70" fmla="*/ 1911 w 2348"/>
                <a:gd name="T71" fmla="*/ 186 h 845"/>
                <a:gd name="T72" fmla="*/ 2067 w 2348"/>
                <a:gd name="T73" fmla="*/ 253 h 845"/>
                <a:gd name="T74" fmla="*/ 2231 w 2348"/>
                <a:gd name="T75" fmla="*/ 285 h 845"/>
                <a:gd name="T76" fmla="*/ 2464 w 2348"/>
                <a:gd name="T77" fmla="*/ 309 h 845"/>
                <a:gd name="T78" fmla="*/ 2541 w 2348"/>
                <a:gd name="T79" fmla="*/ 349 h 845"/>
                <a:gd name="T80" fmla="*/ 2474 w 2348"/>
                <a:gd name="T81" fmla="*/ 383 h 845"/>
                <a:gd name="T82" fmla="*/ 2394 w 2348"/>
                <a:gd name="T83" fmla="*/ 349 h 845"/>
                <a:gd name="T84" fmla="*/ 2377 w 2348"/>
                <a:gd name="T85" fmla="*/ 432 h 845"/>
                <a:gd name="T86" fmla="*/ 2197 w 2348"/>
                <a:gd name="T87" fmla="*/ 487 h 845"/>
                <a:gd name="T88" fmla="*/ 2127 w 2348"/>
                <a:gd name="T89" fmla="*/ 562 h 845"/>
                <a:gd name="T90" fmla="*/ 2067 w 2348"/>
                <a:gd name="T91" fmla="*/ 644 h 845"/>
                <a:gd name="T92" fmla="*/ 2006 w 2348"/>
                <a:gd name="T93" fmla="*/ 586 h 845"/>
                <a:gd name="T94" fmla="*/ 2153 w 2348"/>
                <a:gd name="T95" fmla="*/ 447 h 845"/>
                <a:gd name="T96" fmla="*/ 1988 w 2348"/>
                <a:gd name="T97" fmla="*/ 506 h 845"/>
                <a:gd name="T98" fmla="*/ 1894 w 2348"/>
                <a:gd name="T99" fmla="*/ 538 h 845"/>
                <a:gd name="T100" fmla="*/ 1721 w 2348"/>
                <a:gd name="T101" fmla="*/ 664 h 845"/>
                <a:gd name="T102" fmla="*/ 1755 w 2348"/>
                <a:gd name="T103" fmla="*/ 674 h 845"/>
                <a:gd name="T104" fmla="*/ 1661 w 2348"/>
                <a:gd name="T105" fmla="*/ 879 h 845"/>
                <a:gd name="T106" fmla="*/ 1677 w 2348"/>
                <a:gd name="T107" fmla="*/ 765 h 845"/>
                <a:gd name="T108" fmla="*/ 1444 w 2348"/>
                <a:gd name="T109" fmla="*/ 674 h 845"/>
                <a:gd name="T110" fmla="*/ 1281 w 2348"/>
                <a:gd name="T111" fmla="*/ 749 h 845"/>
                <a:gd name="T112" fmla="*/ 1098 w 2348"/>
                <a:gd name="T113" fmla="*/ 733 h 8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8" name="Freeform 451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69" name="Freeform 452"/>
            <p:cNvSpPr>
              <a:spLocks noChangeAspect="1"/>
            </p:cNvSpPr>
            <p:nvPr/>
          </p:nvSpPr>
          <p:spPr bwMode="auto">
            <a:xfrm>
              <a:off x="946" y="1778"/>
              <a:ext cx="257" cy="160"/>
            </a:xfrm>
            <a:custGeom>
              <a:avLst/>
              <a:gdLst>
                <a:gd name="T0" fmla="*/ 112 w 256"/>
                <a:gd name="T1" fmla="*/ 146 h 159"/>
                <a:gd name="T2" fmla="*/ 120 w 256"/>
                <a:gd name="T3" fmla="*/ 122 h 159"/>
                <a:gd name="T4" fmla="*/ 155 w 256"/>
                <a:gd name="T5" fmla="*/ 114 h 159"/>
                <a:gd name="T6" fmla="*/ 155 w 256"/>
                <a:gd name="T7" fmla="*/ 130 h 159"/>
                <a:gd name="T8" fmla="*/ 179 w 256"/>
                <a:gd name="T9" fmla="*/ 130 h 159"/>
                <a:gd name="T10" fmla="*/ 163 w 256"/>
                <a:gd name="T11" fmla="*/ 146 h 159"/>
                <a:gd name="T12" fmla="*/ 187 w 256"/>
                <a:gd name="T13" fmla="*/ 170 h 159"/>
                <a:gd name="T14" fmla="*/ 219 w 256"/>
                <a:gd name="T15" fmla="*/ 146 h 159"/>
                <a:gd name="T16" fmla="*/ 195 w 256"/>
                <a:gd name="T17" fmla="*/ 146 h 159"/>
                <a:gd name="T18" fmla="*/ 179 w 256"/>
                <a:gd name="T19" fmla="*/ 130 h 159"/>
                <a:gd name="T20" fmla="*/ 195 w 256"/>
                <a:gd name="T21" fmla="*/ 138 h 159"/>
                <a:gd name="T22" fmla="*/ 195 w 256"/>
                <a:gd name="T23" fmla="*/ 122 h 159"/>
                <a:gd name="T24" fmla="*/ 251 w 256"/>
                <a:gd name="T25" fmla="*/ 114 h 159"/>
                <a:gd name="T26" fmla="*/ 259 w 256"/>
                <a:gd name="T27" fmla="*/ 99 h 159"/>
                <a:gd name="T28" fmla="*/ 267 w 256"/>
                <a:gd name="T29" fmla="*/ 64 h 159"/>
                <a:gd name="T30" fmla="*/ 203 w 256"/>
                <a:gd name="T31" fmla="*/ 32 h 159"/>
                <a:gd name="T32" fmla="*/ 195 w 256"/>
                <a:gd name="T33" fmla="*/ 16 h 159"/>
                <a:gd name="T34" fmla="*/ 163 w 256"/>
                <a:gd name="T35" fmla="*/ 0 h 159"/>
                <a:gd name="T36" fmla="*/ 147 w 256"/>
                <a:gd name="T37" fmla="*/ 8 h 159"/>
                <a:gd name="T38" fmla="*/ 139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91 h 159"/>
                <a:gd name="T54" fmla="*/ 8 w 256"/>
                <a:gd name="T55" fmla="*/ 99 h 159"/>
                <a:gd name="T56" fmla="*/ 64 w 256"/>
                <a:gd name="T57" fmla="*/ 91 h 159"/>
                <a:gd name="T58" fmla="*/ 80 w 256"/>
                <a:gd name="T59" fmla="*/ 72 h 159"/>
                <a:gd name="T60" fmla="*/ 104 w 256"/>
                <a:gd name="T61" fmla="*/ 99 h 159"/>
                <a:gd name="T62" fmla="*/ 120 w 256"/>
                <a:gd name="T63" fmla="*/ 114 h 159"/>
                <a:gd name="T64" fmla="*/ 104 w 256"/>
                <a:gd name="T65" fmla="*/ 122 h 159"/>
                <a:gd name="T66" fmla="*/ 96 w 256"/>
                <a:gd name="T67" fmla="*/ 146 h 159"/>
                <a:gd name="T68" fmla="*/ 112 w 256"/>
                <a:gd name="T69" fmla="*/ 146 h 1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0" name="Freeform 453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1" name="Freeform 454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2" name="Freeform 455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3" name="Freeform 456"/>
            <p:cNvSpPr>
              <a:spLocks noChangeAspect="1"/>
            </p:cNvSpPr>
            <p:nvPr/>
          </p:nvSpPr>
          <p:spPr bwMode="auto">
            <a:xfrm>
              <a:off x="1276" y="1979"/>
              <a:ext cx="79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4" name="Freeform 457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5" name="Freeform 458"/>
            <p:cNvSpPr>
              <a:spLocks noChangeAspect="1"/>
            </p:cNvSpPr>
            <p:nvPr/>
          </p:nvSpPr>
          <p:spPr bwMode="auto">
            <a:xfrm>
              <a:off x="1276" y="2011"/>
              <a:ext cx="24" cy="24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6" name="Freeform 459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7" name="Freeform 460"/>
            <p:cNvSpPr>
              <a:spLocks noChangeAspect="1"/>
            </p:cNvSpPr>
            <p:nvPr/>
          </p:nvSpPr>
          <p:spPr bwMode="auto">
            <a:xfrm>
              <a:off x="1637" y="1962"/>
              <a:ext cx="153" cy="65"/>
            </a:xfrm>
            <a:custGeom>
              <a:avLst/>
              <a:gdLst>
                <a:gd name="T0" fmla="*/ 107 w 152"/>
                <a:gd name="T1" fmla="*/ 51 h 64"/>
                <a:gd name="T2" fmla="*/ 64 w 152"/>
                <a:gd name="T3" fmla="*/ 59 h 64"/>
                <a:gd name="T4" fmla="*/ 64 w 152"/>
                <a:gd name="T5" fmla="*/ 75 h 64"/>
                <a:gd name="T6" fmla="*/ 0 w 152"/>
                <a:gd name="T7" fmla="*/ 67 h 64"/>
                <a:gd name="T8" fmla="*/ 0 w 152"/>
                <a:gd name="T9" fmla="*/ 59 h 64"/>
                <a:gd name="T10" fmla="*/ 8 w 152"/>
                <a:gd name="T11" fmla="*/ 59 h 64"/>
                <a:gd name="T12" fmla="*/ 16 w 152"/>
                <a:gd name="T13" fmla="*/ 59 h 64"/>
                <a:gd name="T14" fmla="*/ 40 w 152"/>
                <a:gd name="T15" fmla="*/ 43 h 64"/>
                <a:gd name="T16" fmla="*/ 16 w 152"/>
                <a:gd name="T17" fmla="*/ 24 h 64"/>
                <a:gd name="T18" fmla="*/ 16 w 152"/>
                <a:gd name="T19" fmla="*/ 43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107 w 152"/>
                <a:gd name="T29" fmla="*/ 0 h 64"/>
                <a:gd name="T30" fmla="*/ 147 w 152"/>
                <a:gd name="T31" fmla="*/ 8 h 64"/>
                <a:gd name="T32" fmla="*/ 163 w 152"/>
                <a:gd name="T33" fmla="*/ 16 h 64"/>
                <a:gd name="T34" fmla="*/ 107 w 152"/>
                <a:gd name="T35" fmla="*/ 51 h 6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8" name="Freeform 461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79" name="Freeform 462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75 w 112"/>
                <a:gd name="T3" fmla="*/ 48 h 72"/>
                <a:gd name="T4" fmla="*/ 83 w 112"/>
                <a:gd name="T5" fmla="*/ 72 h 72"/>
                <a:gd name="T6" fmla="*/ 107 w 112"/>
                <a:gd name="T7" fmla="*/ 64 h 72"/>
                <a:gd name="T8" fmla="*/ 123 w 112"/>
                <a:gd name="T9" fmla="*/ 64 h 72"/>
                <a:gd name="T10" fmla="*/ 123 w 112"/>
                <a:gd name="T11" fmla="*/ 48 h 72"/>
                <a:gd name="T12" fmla="*/ 115 w 112"/>
                <a:gd name="T13" fmla="*/ 40 h 72"/>
                <a:gd name="T14" fmla="*/ 115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0" name="Freeform 463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1" name="Freeform 464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75 w 240"/>
                <a:gd name="T1" fmla="*/ 24 h 144"/>
                <a:gd name="T2" fmla="*/ 75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83 h 144"/>
                <a:gd name="T12" fmla="*/ 16 w 240"/>
                <a:gd name="T13" fmla="*/ 91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91 h 144"/>
                <a:gd name="T24" fmla="*/ 155 w 240"/>
                <a:gd name="T25" fmla="*/ 155 h 144"/>
                <a:gd name="T26" fmla="*/ 179 w 240"/>
                <a:gd name="T27" fmla="*/ 155 h 144"/>
                <a:gd name="T28" fmla="*/ 179 w 240"/>
                <a:gd name="T29" fmla="*/ 139 h 144"/>
                <a:gd name="T30" fmla="*/ 179 w 240"/>
                <a:gd name="T31" fmla="*/ 123 h 144"/>
                <a:gd name="T32" fmla="*/ 171 w 240"/>
                <a:gd name="T33" fmla="*/ 115 h 144"/>
                <a:gd name="T34" fmla="*/ 230 w 240"/>
                <a:gd name="T35" fmla="*/ 91 h 144"/>
                <a:gd name="T36" fmla="*/ 230 w 240"/>
                <a:gd name="T37" fmla="*/ 107 h 144"/>
                <a:gd name="T38" fmla="*/ 238 w 240"/>
                <a:gd name="T39" fmla="*/ 107 h 144"/>
                <a:gd name="T40" fmla="*/ 262 w 240"/>
                <a:gd name="T41" fmla="*/ 91 h 144"/>
                <a:gd name="T42" fmla="*/ 238 w 240"/>
                <a:gd name="T43" fmla="*/ 83 h 144"/>
                <a:gd name="T44" fmla="*/ 238 w 240"/>
                <a:gd name="T45" fmla="*/ 91 h 144"/>
                <a:gd name="T46" fmla="*/ 230 w 240"/>
                <a:gd name="T47" fmla="*/ 83 h 144"/>
                <a:gd name="T48" fmla="*/ 194 w 240"/>
                <a:gd name="T49" fmla="*/ 91 h 144"/>
                <a:gd name="T50" fmla="*/ 147 w 240"/>
                <a:gd name="T51" fmla="*/ 91 h 144"/>
                <a:gd name="T52" fmla="*/ 139 w 240"/>
                <a:gd name="T53" fmla="*/ 91 h 144"/>
                <a:gd name="T54" fmla="*/ 147 w 240"/>
                <a:gd name="T55" fmla="*/ 83 h 144"/>
                <a:gd name="T56" fmla="*/ 139 w 240"/>
                <a:gd name="T57" fmla="*/ 32 h 144"/>
                <a:gd name="T58" fmla="*/ 123 w 240"/>
                <a:gd name="T59" fmla="*/ 40 h 144"/>
                <a:gd name="T60" fmla="*/ 99 w 240"/>
                <a:gd name="T61" fmla="*/ 40 h 144"/>
                <a:gd name="T62" fmla="*/ 75 w 240"/>
                <a:gd name="T63" fmla="*/ 24 h 1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2" name="Freeform 465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12700" cmpd="sng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1483" name="Freeform 466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35 w 40"/>
                <a:gd name="T1" fmla="*/ 8 h 32"/>
                <a:gd name="T2" fmla="*/ 35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51 w 40"/>
                <a:gd name="T11" fmla="*/ 32 h 32"/>
                <a:gd name="T12" fmla="*/ 51 w 40"/>
                <a:gd name="T13" fmla="*/ 16 h 32"/>
                <a:gd name="T14" fmla="*/ 35 w 40"/>
                <a:gd name="T15" fmla="*/ 8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grpFill/>
            <a:ln w="12700" cmpd="sng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400" b="1" kern="0">
                <a:solidFill>
                  <a:srgbClr val="FFFFFF"/>
                </a:solidFill>
                <a:latin typeface="Arial" panose="020B0604020202020204" pitchFamily="34" charset="0"/>
                <a:ea typeface="Arial Unicode MS" panose="020B0604020202020204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82948" name="Oval 467"/>
          <p:cNvSpPr>
            <a:spLocks noChangeArrowheads="1"/>
          </p:cNvSpPr>
          <p:nvPr/>
        </p:nvSpPr>
        <p:spPr bwMode="auto">
          <a:xfrm>
            <a:off x="674689" y="2274889"/>
            <a:ext cx="1190625" cy="1187450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49" name="Oval 468"/>
          <p:cNvSpPr>
            <a:spLocks noChangeArrowheads="1"/>
          </p:cNvSpPr>
          <p:nvPr/>
        </p:nvSpPr>
        <p:spPr bwMode="auto">
          <a:xfrm>
            <a:off x="6427788" y="2409826"/>
            <a:ext cx="1547812" cy="1547813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ja-JP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0" name="Oval 469"/>
          <p:cNvSpPr>
            <a:spLocks noChangeArrowheads="1"/>
          </p:cNvSpPr>
          <p:nvPr/>
        </p:nvSpPr>
        <p:spPr bwMode="auto">
          <a:xfrm>
            <a:off x="7375526" y="3987800"/>
            <a:ext cx="1406525" cy="1404938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1" name="Text Box 470"/>
          <p:cNvSpPr txBox="1">
            <a:spLocks noChangeArrowheads="1"/>
          </p:cNvSpPr>
          <p:nvPr/>
        </p:nvSpPr>
        <p:spPr bwMode="auto">
          <a:xfrm>
            <a:off x="1689020" y="1074738"/>
            <a:ext cx="3213100" cy="1274762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2" name="Text Box 471"/>
          <p:cNvSpPr txBox="1">
            <a:spLocks noChangeArrowheads="1"/>
          </p:cNvSpPr>
          <p:nvPr/>
        </p:nvSpPr>
        <p:spPr bwMode="auto">
          <a:xfrm>
            <a:off x="5408465" y="1074738"/>
            <a:ext cx="3213100" cy="1274762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49" name="AutoShape 472"/>
          <p:cNvSpPr>
            <a:spLocks noChangeArrowheads="1"/>
          </p:cNvSpPr>
          <p:nvPr/>
        </p:nvSpPr>
        <p:spPr bwMode="auto">
          <a:xfrm>
            <a:off x="6067278" y="874713"/>
            <a:ext cx="2003425" cy="360362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North America</a:t>
            </a:r>
            <a:r>
              <a:rPr lang="ja-JP" altLang="en-US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 </a:t>
            </a:r>
          </a:p>
        </p:txBody>
      </p:sp>
      <p:sp>
        <p:nvSpPr>
          <p:cNvPr id="35850" name="AutoShape 473"/>
          <p:cNvSpPr>
            <a:spLocks noChangeArrowheads="1"/>
          </p:cNvSpPr>
          <p:nvPr/>
        </p:nvSpPr>
        <p:spPr bwMode="auto">
          <a:xfrm>
            <a:off x="2498645" y="874713"/>
            <a:ext cx="1590675" cy="360362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Europe</a:t>
            </a:r>
            <a:endParaRPr lang="ja-JP" altLang="en-US" sz="2000" b="1">
              <a:solidFill>
                <a:srgbClr val="FFFFFF"/>
              </a:solidFill>
              <a:latin typeface="Arial" charset="0"/>
              <a:ea typeface="Arial Unicode MS" pitchFamily="50" charset="-128"/>
              <a:cs typeface="Arial" charset="0"/>
            </a:endParaRPr>
          </a:p>
        </p:txBody>
      </p:sp>
      <p:sp>
        <p:nvSpPr>
          <p:cNvPr id="82956" name="Oval 475"/>
          <p:cNvSpPr>
            <a:spLocks noChangeArrowheads="1"/>
          </p:cNvSpPr>
          <p:nvPr/>
        </p:nvSpPr>
        <p:spPr bwMode="auto">
          <a:xfrm>
            <a:off x="3651251" y="2552701"/>
            <a:ext cx="1008063" cy="1008063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59" name="Oval 481"/>
          <p:cNvSpPr>
            <a:spLocks noChangeArrowheads="1"/>
          </p:cNvSpPr>
          <p:nvPr/>
        </p:nvSpPr>
        <p:spPr bwMode="auto">
          <a:xfrm>
            <a:off x="2228851" y="3209925"/>
            <a:ext cx="1762125" cy="1760538"/>
          </a:xfrm>
          <a:prstGeom prst="ellipse">
            <a:avLst/>
          </a:prstGeom>
          <a:solidFill>
            <a:schemeClr val="accent2">
              <a:lumMod val="60000"/>
              <a:lumOff val="40000"/>
              <a:alpha val="50195"/>
            </a:schemeClr>
          </a:solidFill>
          <a:ln w="57150" cmpd="dbl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wrap="none" lIns="91437" tIns="45719" rIns="91437" bIns="45719" anchor="ctr"/>
          <a:lstStyle/>
          <a:p>
            <a:pPr algn="ctr">
              <a:lnSpc>
                <a:spcPct val="90000"/>
              </a:lnSpc>
            </a:pPr>
            <a:endParaRPr lang="ja-JP" altLang="en-US" b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82961" name="Text Box 484"/>
          <p:cNvSpPr txBox="1">
            <a:spLocks noChangeArrowheads="1"/>
          </p:cNvSpPr>
          <p:nvPr/>
        </p:nvSpPr>
        <p:spPr bwMode="auto">
          <a:xfrm>
            <a:off x="330200" y="5300664"/>
            <a:ext cx="3632200" cy="1493837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58" name="AutoShape 485"/>
          <p:cNvSpPr>
            <a:spLocks noChangeArrowheads="1"/>
          </p:cNvSpPr>
          <p:nvPr/>
        </p:nvSpPr>
        <p:spPr bwMode="auto">
          <a:xfrm>
            <a:off x="1352550" y="5135563"/>
            <a:ext cx="1590675" cy="360362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Asia</a:t>
            </a:r>
            <a:endParaRPr lang="ja-JP" altLang="en-US" sz="2000" b="1">
              <a:solidFill>
                <a:srgbClr val="FFFFFF"/>
              </a:solidFill>
              <a:latin typeface="Arial" charset="0"/>
              <a:ea typeface="Arial Unicode MS" pitchFamily="50" charset="-128"/>
              <a:cs typeface="Arial" charset="0"/>
            </a:endParaRPr>
          </a:p>
        </p:txBody>
      </p:sp>
      <p:sp>
        <p:nvSpPr>
          <p:cNvPr id="82963" name="Text Box 486"/>
          <p:cNvSpPr txBox="1">
            <a:spLocks noChangeArrowheads="1"/>
          </p:cNvSpPr>
          <p:nvPr/>
        </p:nvSpPr>
        <p:spPr bwMode="auto">
          <a:xfrm>
            <a:off x="6750051" y="5672138"/>
            <a:ext cx="2195513" cy="1122362"/>
          </a:xfrm>
          <a:prstGeom prst="rect">
            <a:avLst/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>
            <a:lvl1pPr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dist" eaLnBrk="1" hangingPunct="1">
              <a:lnSpc>
                <a:spcPct val="90000"/>
              </a:lnSpc>
              <a:defRPr/>
            </a:pPr>
            <a:endParaRPr lang="en-US" altLang="ja-JP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60" name="AutoShape 487"/>
          <p:cNvSpPr>
            <a:spLocks noChangeArrowheads="1"/>
          </p:cNvSpPr>
          <p:nvPr/>
        </p:nvSpPr>
        <p:spPr bwMode="auto">
          <a:xfrm>
            <a:off x="6846888" y="5480051"/>
            <a:ext cx="2070100" cy="360363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South America</a:t>
            </a:r>
            <a:endParaRPr lang="ja-JP" altLang="en-US" sz="2000" b="1">
              <a:solidFill>
                <a:srgbClr val="FFFFFF"/>
              </a:solidFill>
              <a:latin typeface="Arial" charset="0"/>
              <a:ea typeface="Arial Unicode MS" pitchFamily="50" charset="-128"/>
              <a:cs typeface="Arial" charset="0"/>
            </a:endParaRPr>
          </a:p>
        </p:txBody>
      </p:sp>
      <p:sp>
        <p:nvSpPr>
          <p:cNvPr id="82965" name="AutoShape 488"/>
          <p:cNvSpPr>
            <a:spLocks noChangeArrowheads="1"/>
          </p:cNvSpPr>
          <p:nvPr/>
        </p:nvSpPr>
        <p:spPr bwMode="auto">
          <a:xfrm>
            <a:off x="4141789" y="4222749"/>
            <a:ext cx="2484437" cy="2552455"/>
          </a:xfrm>
          <a:prstGeom prst="wedgeRectCallout">
            <a:avLst>
              <a:gd name="adj1" fmla="val -19037"/>
              <a:gd name="adj2" fmla="val -43644"/>
            </a:avLst>
          </a:prstGeom>
          <a:solidFill>
            <a:schemeClr val="bg1">
              <a:alpha val="50195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91437" tIns="118796" rIns="91437" bIns="45719" anchor="ctr"/>
          <a:lstStyle/>
          <a:p>
            <a:pPr>
              <a:defRPr/>
            </a:pPr>
            <a:endParaRPr lang="ja-JP" altLang="en-US" sz="2000" b="1" dirty="0">
              <a:latin typeface="Arial" panose="020B0604020202020204" pitchFamily="34" charset="0"/>
              <a:ea typeface="Arial Unicode MS" panose="020B0604020202020204" pitchFamily="50" charset="-128"/>
              <a:cs typeface="Arial" panose="020B0604020202020204" pitchFamily="34" charset="0"/>
            </a:endParaRPr>
          </a:p>
        </p:txBody>
      </p:sp>
      <p:sp>
        <p:nvSpPr>
          <p:cNvPr id="35862" name="AutoShape 489"/>
          <p:cNvSpPr>
            <a:spLocks noChangeArrowheads="1"/>
          </p:cNvSpPr>
          <p:nvPr/>
        </p:nvSpPr>
        <p:spPr bwMode="auto">
          <a:xfrm>
            <a:off x="4570414" y="4022726"/>
            <a:ext cx="1590675" cy="360363"/>
          </a:xfrm>
          <a:prstGeom prst="roundRect">
            <a:avLst>
              <a:gd name="adj" fmla="val 0"/>
            </a:avLst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37" tIns="45719" rIns="91437" bIns="45719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Tahoma" pitchFamily="34" charset="0"/>
                <a:ea typeface="Meiryo UI" pitchFamily="50" charset="-128"/>
                <a:cs typeface="Meiryo UI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Japan</a:t>
            </a:r>
            <a:r>
              <a:rPr lang="ja-JP" altLang="en-US" sz="2000" b="1">
                <a:solidFill>
                  <a:srgbClr val="FFFFFF"/>
                </a:solidFill>
                <a:latin typeface="Arial" charset="0"/>
                <a:ea typeface="Arial Unicode MS" pitchFamily="50" charset="-128"/>
                <a:cs typeface="Arial" charset="0"/>
              </a:rPr>
              <a:t> </a:t>
            </a:r>
          </a:p>
        </p:txBody>
      </p:sp>
      <p:pic>
        <p:nvPicPr>
          <p:cNvPr id="488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42" y="1306822"/>
            <a:ext cx="598645" cy="4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0" name="Picture 12" descr="Chrysler"/>
          <p:cNvPicPr preferRelativeResize="0"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4283" y="1736224"/>
            <a:ext cx="1216530" cy="3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" name="Picture 4" descr="C:\Users\richts.ADTRW\Desktop\bmw.bmp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5557" y="1777891"/>
            <a:ext cx="548951" cy="54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2" name="Picture 30" descr="g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713" y="1241928"/>
            <a:ext cx="537333" cy="50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5" name="Picture 8" descr="C:\Users\richts.ADTRW\Desktop\audi.bmp"/>
          <p:cNvPicPr>
            <a:picLocks noChangeAspect="1" noChangeArrowheads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7363" y="1319297"/>
            <a:ext cx="708525" cy="45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6" name="Picture 3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9761" y="6310334"/>
            <a:ext cx="465916" cy="46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5167" y="1864783"/>
            <a:ext cx="607520" cy="41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1103" y="1866573"/>
            <a:ext cx="899024" cy="42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6890" y="1559394"/>
            <a:ext cx="88011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0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8037" y="1161051"/>
            <a:ext cx="598645" cy="4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2" name="図 50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504" y="1254761"/>
            <a:ext cx="532166" cy="485631"/>
          </a:xfrm>
          <a:prstGeom prst="rect">
            <a:avLst/>
          </a:prstGeom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4651" y="1938881"/>
            <a:ext cx="663416" cy="35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4" name="Picture 2"/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4062" y="2037571"/>
            <a:ext cx="799361" cy="29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5" name="Picture 30" descr="gm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7627" y="6177486"/>
            <a:ext cx="398542" cy="3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6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7857" y="5857534"/>
            <a:ext cx="598645" cy="47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7" name="Picture 7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4254" y="5866572"/>
            <a:ext cx="751310" cy="40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8" name="Picture 2"/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2402" y="5882148"/>
            <a:ext cx="799361" cy="295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543" y="6406190"/>
            <a:ext cx="460517" cy="34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7" name="Picture 9"/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8081" y="4469252"/>
            <a:ext cx="781430" cy="54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1" name="Picture 2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3290" y="4543377"/>
            <a:ext cx="744079" cy="51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78" name="Picture 10"/>
          <p:cNvPicPr>
            <a:picLocks noChangeAspect="1" noChangeArrowheads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7596" y="5180179"/>
            <a:ext cx="543433" cy="63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" name="図 512"/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215" y="5282304"/>
            <a:ext cx="1047596" cy="344971"/>
          </a:xfrm>
          <a:prstGeom prst="rect">
            <a:avLst/>
          </a:prstGeom>
        </p:spPr>
      </p:pic>
      <p:pic>
        <p:nvPicPr>
          <p:cNvPr id="83979" name="Picture 11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879" y="5155281"/>
            <a:ext cx="600414" cy="62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0" name="Picture 12"/>
          <p:cNvPicPr>
            <a:picLocks noChangeAspect="1" noChangeArrowheads="1"/>
          </p:cNvPicPr>
          <p:nvPr/>
        </p:nvPicPr>
        <p:blipFill>
          <a:blip r:embed="rId2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1124" y="5887653"/>
            <a:ext cx="1054554" cy="38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1" name="Picture 13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8009" y="5952157"/>
            <a:ext cx="1106030" cy="26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7" name="図 516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817" y="6158107"/>
            <a:ext cx="935288" cy="236622"/>
          </a:xfrm>
          <a:prstGeom prst="rect">
            <a:avLst/>
          </a:prstGeom>
        </p:spPr>
      </p:pic>
      <p:pic>
        <p:nvPicPr>
          <p:cNvPr id="518" name="Picture 4"/>
          <p:cNvPicPr>
            <a:picLocks noChangeAspect="1" noChangeArrowheads="1"/>
          </p:cNvPicPr>
          <p:nvPr/>
        </p:nvPicPr>
        <p:blipFill>
          <a:blip r:embed="rId2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3705" y="4505345"/>
            <a:ext cx="671214" cy="53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9" name="Picture 4"/>
          <p:cNvPicPr>
            <a:picLocks noChangeAspect="1" noChangeArrowheads="1"/>
          </p:cNvPicPr>
          <p:nvPr/>
        </p:nvPicPr>
        <p:blipFill>
          <a:blip r:embed="rId2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425" y="5531890"/>
            <a:ext cx="658108" cy="52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2" name="Picture 14"/>
          <p:cNvPicPr>
            <a:picLocks noChangeAspect="1" noChangeArrowheads="1"/>
          </p:cNvPicPr>
          <p:nvPr/>
        </p:nvPicPr>
        <p:blipFill>
          <a:blip r:embed="rId2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450" y="5531890"/>
            <a:ext cx="692638" cy="562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1" name="Picture 2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228" y="5590173"/>
            <a:ext cx="744079" cy="51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3" name="Picture 15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259" y="5600647"/>
            <a:ext cx="569079" cy="465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3" name="Picture 10"/>
          <p:cNvPicPr>
            <a:picLocks noChangeAspect="1" noChangeArrowheads="1"/>
          </p:cNvPicPr>
          <p:nvPr/>
        </p:nvPicPr>
        <p:blipFill>
          <a:blip r:embed="rId3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567" y="6163889"/>
            <a:ext cx="523322" cy="61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5" name="Picture 13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690" y="6528931"/>
            <a:ext cx="870002" cy="2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5" name="Picture 17"/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357" y="6236500"/>
            <a:ext cx="934514" cy="24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986" name="Picture 18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4807" y="6017445"/>
            <a:ext cx="370831" cy="41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8" name="図 527"/>
          <p:cNvPicPr>
            <a:picLocks noChangeAspect="1"/>
          </p:cNvPicPr>
          <p:nvPr/>
        </p:nvPicPr>
        <p:blipFill>
          <a:blip r:embed="rId3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640" y="6494925"/>
            <a:ext cx="772918" cy="25452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5944" y="1332223"/>
            <a:ext cx="1229316" cy="19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6824" y="5725739"/>
            <a:ext cx="705820" cy="209005"/>
          </a:xfrm>
          <a:prstGeom prst="rect">
            <a:avLst/>
          </a:prstGeom>
        </p:spPr>
      </p:pic>
      <p:pic>
        <p:nvPicPr>
          <p:cNvPr id="526" name="図 525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2583" y="6360212"/>
            <a:ext cx="811880" cy="240411"/>
          </a:xfrm>
          <a:prstGeom prst="rect">
            <a:avLst/>
          </a:prstGeom>
        </p:spPr>
      </p:pic>
      <p:pic>
        <p:nvPicPr>
          <p:cNvPr id="527" name="図 526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344" y="1639771"/>
            <a:ext cx="705820" cy="209005"/>
          </a:xfrm>
          <a:prstGeom prst="rect">
            <a:avLst/>
          </a:prstGeom>
        </p:spPr>
      </p:pic>
      <p:pic>
        <p:nvPicPr>
          <p:cNvPr id="529" name="Picture 528">
            <a:extLst>
              <a:ext uri="{FF2B5EF4-FFF2-40B4-BE49-F238E27FC236}">
                <a16:creationId xmlns:a16="http://schemas.microsoft.com/office/drawing/2014/main" id="{930FA1C0-BFFD-4FA2-9D1D-192EC7DAB6FE}"/>
              </a:ext>
            </a:extLst>
          </p:cNvPr>
          <p:cNvPicPr>
            <a:picLocks noChangeAspect="1"/>
          </p:cNvPicPr>
          <p:nvPr/>
        </p:nvPicPr>
        <p:blipFill rotWithShape="1"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2705" y="6561413"/>
            <a:ext cx="984527" cy="223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1D2D9-3AA5-4C66-BCB8-D77B7D6D30C5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895" y="6290159"/>
            <a:ext cx="742958" cy="4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16912-D5EB-4C3A-9EB5-2D1E119DE6A4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1299" y="1207477"/>
            <a:ext cx="535060" cy="355339"/>
          </a:xfrm>
          <a:prstGeom prst="rect">
            <a:avLst/>
          </a:prstGeom>
        </p:spPr>
      </p:pic>
      <p:pic>
        <p:nvPicPr>
          <p:cNvPr id="533" name="Picture 532">
            <a:extLst>
              <a:ext uri="{FF2B5EF4-FFF2-40B4-BE49-F238E27FC236}">
                <a16:creationId xmlns:a16="http://schemas.microsoft.com/office/drawing/2014/main" id="{3B5797A3-24A5-4BCA-84C6-37E6345612F2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6961" y="2077030"/>
            <a:ext cx="1047750" cy="257594"/>
          </a:xfrm>
          <a:prstGeom prst="rect">
            <a:avLst/>
          </a:prstGeom>
        </p:spPr>
      </p:pic>
      <p:pic>
        <p:nvPicPr>
          <p:cNvPr id="531" name="Picture 1">
            <a:extLst>
              <a:ext uri="{FF2B5EF4-FFF2-40B4-BE49-F238E27FC236}">
                <a16:creationId xmlns:a16="http://schemas.microsoft.com/office/drawing/2014/main" id="{DCC7C142-6025-4043-8232-D0D2FF64D612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422" y="6529179"/>
            <a:ext cx="688176" cy="22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9D24C1-7C79-45E3-B917-F1E85F498CC6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522" y="1466644"/>
            <a:ext cx="4869240" cy="3907565"/>
          </a:xfrm>
          <a:prstGeom prst="rect">
            <a:avLst/>
          </a:prstGeom>
        </p:spPr>
      </p:pic>
      <p:sp>
        <p:nvSpPr>
          <p:cNvPr id="535" name="Rectangle 534">
            <a:extLst>
              <a:ext uri="{FF2B5EF4-FFF2-40B4-BE49-F238E27FC236}">
                <a16:creationId xmlns:a16="http://schemas.microsoft.com/office/drawing/2014/main" id="{AA86DAF1-8E0F-4B54-859E-9F911A7CDB4A}"/>
              </a:ext>
            </a:extLst>
          </p:cNvPr>
          <p:cNvSpPr/>
          <p:nvPr/>
        </p:nvSpPr>
        <p:spPr>
          <a:xfrm>
            <a:off x="5651" y="28136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OUR CUSTOMERS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8484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83790-963F-41BF-94B2-302E8A1731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96059" y="914935"/>
            <a:ext cx="3366182" cy="31740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56EA53-DA4B-4B55-AD28-AAE42AA705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9022" y="879124"/>
            <a:ext cx="3253553" cy="3319899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0BC57121-D147-49BC-BFF0-7D14E8A3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GEMBA VERIFICATION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3459C2-5E21-4B0D-B4F8-C65E7E86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30</a:t>
            </a:fld>
            <a:r>
              <a:rPr lang="en-US" altLang="ja-JP"/>
              <a:t>/47</a:t>
            </a:r>
            <a:endParaRPr lang="en-US" altLang="ja-JP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6CF00EA-166D-46FB-92B3-1B74DC15E6A8}"/>
              </a:ext>
            </a:extLst>
          </p:cNvPr>
          <p:cNvSpPr/>
          <p:nvPr/>
        </p:nvSpPr>
        <p:spPr>
          <a:xfrm>
            <a:off x="3274979" y="864897"/>
            <a:ext cx="2521159" cy="1095297"/>
          </a:xfrm>
          <a:prstGeom prst="wedgeRoundRectCallout">
            <a:avLst>
              <a:gd name="adj1" fmla="val -98472"/>
              <a:gd name="adj2" fmla="val 136196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IDEALLY - THE FLUSHING SHOULD BE ON THE WORK REST TO AVOID CHIP ACCUMULATION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20ADC0F-50B5-4639-9704-D99FD9C3870E}"/>
              </a:ext>
            </a:extLst>
          </p:cNvPr>
          <p:cNvSpPr/>
          <p:nvPr/>
        </p:nvSpPr>
        <p:spPr>
          <a:xfrm>
            <a:off x="3246949" y="2465277"/>
            <a:ext cx="2549189" cy="959874"/>
          </a:xfrm>
          <a:prstGeom prst="wedgeRoundRectCallout">
            <a:avLst>
              <a:gd name="adj1" fmla="val 138075"/>
              <a:gd name="adj2" fmla="val -93178"/>
              <a:gd name="adj3" fmla="val 16667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 THE FLUSHING PIPES GETTING DISTURBED DURING CONTINIOUS OPERATION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FD3A5-8648-44A9-A186-E6C47EDC01C7}"/>
              </a:ext>
            </a:extLst>
          </p:cNvPr>
          <p:cNvGrpSpPr/>
          <p:nvPr/>
        </p:nvGrpSpPr>
        <p:grpSpPr>
          <a:xfrm>
            <a:off x="1983297" y="3498789"/>
            <a:ext cx="4384032" cy="1283259"/>
            <a:chOff x="1983297" y="3498789"/>
            <a:chExt cx="4384032" cy="1283259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D946583F-A698-4FDD-A531-5BA24A320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8719" y="3780378"/>
              <a:ext cx="3158610" cy="7200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lIns="128016" tIns="64008" rIns="128016" bIns="64008" rtlCol="0" anchor="ctr" anchorCtr="1"/>
            <a:lstStyle>
              <a:defPPr>
                <a:defRPr lang="en-US"/>
              </a:defPPr>
              <a:lvl1pPr>
                <a:defRPr sz="24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en-IN" altLang="en-US" sz="2000" dirty="0">
                  <a:latin typeface="Segoe Script" pitchFamily="34" charset="0"/>
                </a:rPr>
                <a:t>WHAT TO BE DONE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9B64D4-D6A3-44C7-8802-318D99DB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3297" y="3498789"/>
              <a:ext cx="1225421" cy="128325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FF9531-68B7-4394-81AE-E9FA67016145}"/>
              </a:ext>
            </a:extLst>
          </p:cNvPr>
          <p:cNvGrpSpPr/>
          <p:nvPr/>
        </p:nvGrpSpPr>
        <p:grpSpPr>
          <a:xfrm>
            <a:off x="1259632" y="3609308"/>
            <a:ext cx="6104995" cy="1387502"/>
            <a:chOff x="1259632" y="3609308"/>
            <a:chExt cx="6104995" cy="1387502"/>
          </a:xfrm>
        </p:grpSpPr>
        <p:pic>
          <p:nvPicPr>
            <p:cNvPr id="22" name="Picture 5" descr="Image">
              <a:extLst>
                <a:ext uri="{FF2B5EF4-FFF2-40B4-BE49-F238E27FC236}">
                  <a16:creationId xmlns:a16="http://schemas.microsoft.com/office/drawing/2014/main" id="{2C2490BD-59BE-4C37-8296-317D61E51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39206" y="3609308"/>
              <a:ext cx="1225421" cy="1387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71027468-3C32-48C7-8339-3642CFE5F2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969523"/>
              <a:ext cx="4879574" cy="7200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lIns="128016" tIns="64008" rIns="128016" bIns="64008" rtlCol="0" anchor="ctr" anchorCtr="1"/>
            <a:lstStyle>
              <a:defPPr>
                <a:defRPr lang="en-US"/>
              </a:defPPr>
              <a:lvl1pPr>
                <a:defRPr sz="24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en-IN" altLang="en-US" sz="2000" dirty="0">
                  <a:latin typeface="Segoe Script" pitchFamily="34" charset="0"/>
                </a:rPr>
                <a:t>NEED TO PREVENT THE MOVEMENT OF FLUSHING PIPE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AFC838-BB84-4FDD-BAB2-904B61C4B9D7}"/>
              </a:ext>
            </a:extLst>
          </p:cNvPr>
          <p:cNvGrpSpPr/>
          <p:nvPr/>
        </p:nvGrpSpPr>
        <p:grpSpPr>
          <a:xfrm>
            <a:off x="1971736" y="3529914"/>
            <a:ext cx="5188966" cy="1283259"/>
            <a:chOff x="1983297" y="3498789"/>
            <a:chExt cx="5188966" cy="1283259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F01866E4-781A-442F-9A35-A4A299569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8718" y="3780378"/>
              <a:ext cx="3963545" cy="72008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lIns="128016" tIns="64008" rIns="128016" bIns="64008" rtlCol="0" anchor="ctr" anchorCtr="1"/>
            <a:lstStyle>
              <a:defPPr>
                <a:defRPr lang="en-US"/>
              </a:defPPr>
              <a:lvl1pPr>
                <a:defRPr sz="2400" b="1">
                  <a:latin typeface="+mj-lt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IN" altLang="en-US" sz="2000" dirty="0">
                  <a:latin typeface="Segoe Script" pitchFamily="34" charset="0"/>
                </a:rPr>
                <a:t>LETS GO FOR PERMANENT ACTION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EF4BD3-E1A3-486B-BAEF-62BDE89F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3297" y="3498789"/>
              <a:ext cx="1225421" cy="128325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9B34A-29DC-412B-9B8F-F3B76A1B7119}"/>
              </a:ext>
            </a:extLst>
          </p:cNvPr>
          <p:cNvGrpSpPr/>
          <p:nvPr/>
        </p:nvGrpSpPr>
        <p:grpSpPr>
          <a:xfrm>
            <a:off x="4173" y="3498789"/>
            <a:ext cx="9118402" cy="3336745"/>
            <a:chOff x="25598" y="3535342"/>
            <a:chExt cx="9118402" cy="3336745"/>
          </a:xfrm>
        </p:grpSpPr>
        <p:pic>
          <p:nvPicPr>
            <p:cNvPr id="180228" name="Picture 4" descr="Image">
              <a:extLst>
                <a:ext uri="{FF2B5EF4-FFF2-40B4-BE49-F238E27FC236}">
                  <a16:creationId xmlns:a16="http://schemas.microsoft.com/office/drawing/2014/main" id="{07B79CB7-1814-48B6-80D0-F7C59531D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975" y="3535342"/>
              <a:ext cx="4389417" cy="3322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0B4E3B-BB40-4ECC-A69C-D053F76A0353}"/>
                </a:ext>
              </a:extLst>
            </p:cNvPr>
            <p:cNvSpPr/>
            <p:nvPr/>
          </p:nvSpPr>
          <p:spPr>
            <a:xfrm>
              <a:off x="25598" y="4844298"/>
              <a:ext cx="2170138" cy="2027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FLEXIBLE PIPES REPLACED WITH METAL PIPES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03068354-2CBF-46AE-B92A-B6C7F817A3E7}"/>
                </a:ext>
              </a:extLst>
            </p:cNvPr>
            <p:cNvSpPr/>
            <p:nvPr/>
          </p:nvSpPr>
          <p:spPr>
            <a:xfrm>
              <a:off x="6635069" y="5585778"/>
              <a:ext cx="2508931" cy="1097374"/>
            </a:xfrm>
            <a:prstGeom prst="wedgeRoundRectCallout">
              <a:avLst>
                <a:gd name="adj1" fmla="val -50667"/>
                <a:gd name="adj2" fmla="val -832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FIXED METAL PIPES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E1DFB3-6E2A-4A65-90BB-DDBC55394DF6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4139952" y="4856054"/>
              <a:ext cx="3749583" cy="729724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148D8A4-78EA-49BE-9CFC-851A2CF7E71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4860032" y="4590804"/>
              <a:ext cx="3029503" cy="994974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1135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0423" y="2017455"/>
            <a:ext cx="7319177" cy="2246769"/>
          </a:xfrm>
          <a:prstGeom prst="rect">
            <a:avLst/>
          </a:prstGeom>
          <a:solidFill>
            <a:srgbClr val="3399FF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0" hangingPunct="0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LETS FOCUS ON 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0" hangingPunct="0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HOBBING</a:t>
            </a:r>
          </a:p>
        </p:txBody>
      </p:sp>
      <p:pic>
        <p:nvPicPr>
          <p:cNvPr id="5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" y="4800599"/>
            <a:ext cx="17526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00344-0597-4D20-8F4C-73E02CF0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31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13535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89389A-B767-4E44-9691-A9B55A65F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27616"/>
              </p:ext>
            </p:extLst>
          </p:nvPr>
        </p:nvGraphicFramePr>
        <p:xfrm>
          <a:off x="-11021" y="836712"/>
          <a:ext cx="9144000" cy="6021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68">
                  <a:extLst>
                    <a:ext uri="{9D8B030D-6E8A-4147-A177-3AD203B41FA5}">
                      <a16:colId xmlns:a16="http://schemas.microsoft.com/office/drawing/2014/main" val="4252693581"/>
                    </a:ext>
                  </a:extLst>
                </a:gridCol>
                <a:gridCol w="1235157">
                  <a:extLst>
                    <a:ext uri="{9D8B030D-6E8A-4147-A177-3AD203B41FA5}">
                      <a16:colId xmlns:a16="http://schemas.microsoft.com/office/drawing/2014/main" val="125244694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409128566"/>
                    </a:ext>
                  </a:extLst>
                </a:gridCol>
                <a:gridCol w="1945027">
                  <a:extLst>
                    <a:ext uri="{9D8B030D-6E8A-4147-A177-3AD203B41FA5}">
                      <a16:colId xmlns:a16="http://schemas.microsoft.com/office/drawing/2014/main" val="2688958676"/>
                    </a:ext>
                  </a:extLst>
                </a:gridCol>
                <a:gridCol w="1644352">
                  <a:extLst>
                    <a:ext uri="{9D8B030D-6E8A-4147-A177-3AD203B41FA5}">
                      <a16:colId xmlns:a16="http://schemas.microsoft.com/office/drawing/2014/main" val="3144860496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val="2791353721"/>
                    </a:ext>
                  </a:extLst>
                </a:gridCol>
              </a:tblGrid>
              <a:tr h="88155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SI 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FACTOR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CONFIRMATION POINTS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INSPECTION CRITERIA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OBSERVATION / IMPROVEMENT POINTS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Meiryo UI" panose="020B0604030504040204" pitchFamily="34" charset="-128"/>
                          <a:cs typeface="Arial" pitchFamily="34" charset="0"/>
                        </a:rPr>
                        <a:t>JUDGE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57730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281892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330803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736659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633995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ARBOR DIA SPEC 13.504 ~13.517 MM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225785"/>
                  </a:ext>
                </a:extLst>
              </a:tr>
              <a:tr h="8566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CHIP EVACUATION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 CHIP ALLOWED IN PART RESTING 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985491"/>
                  </a:ext>
                </a:extLst>
              </a:tr>
            </a:tbl>
          </a:graphicData>
        </a:graphic>
      </p:graphicFrame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FACTOR ANALYSIS</a:t>
            </a:r>
          </a:p>
        </p:txBody>
      </p:sp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-1044624" y="4984996"/>
            <a:ext cx="9005887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9" name="Line 81"/>
          <p:cNvSpPr>
            <a:spLocks noChangeShapeType="1"/>
          </p:cNvSpPr>
          <p:nvPr/>
        </p:nvSpPr>
        <p:spPr bwMode="auto">
          <a:xfrm>
            <a:off x="75891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10" name="Rectangle 82"/>
          <p:cNvSpPr>
            <a:spLocks noChangeArrowheads="1"/>
          </p:cNvSpPr>
          <p:nvPr/>
        </p:nvSpPr>
        <p:spPr bwMode="auto">
          <a:xfrm>
            <a:off x="75891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23" name="Line 93"/>
          <p:cNvSpPr>
            <a:spLocks noChangeShapeType="1"/>
          </p:cNvSpPr>
          <p:nvPr/>
        </p:nvSpPr>
        <p:spPr bwMode="auto">
          <a:xfrm>
            <a:off x="9070666" y="6185255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00" name="Rectangle 94"/>
          <p:cNvSpPr>
            <a:spLocks noChangeArrowheads="1"/>
          </p:cNvSpPr>
          <p:nvPr/>
        </p:nvSpPr>
        <p:spPr bwMode="auto">
          <a:xfrm>
            <a:off x="9070666" y="6185255"/>
            <a:ext cx="11112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5" name="Line 109"/>
          <p:cNvSpPr>
            <a:spLocks noChangeShapeType="1"/>
          </p:cNvSpPr>
          <p:nvPr/>
        </p:nvSpPr>
        <p:spPr bwMode="auto">
          <a:xfrm>
            <a:off x="9081778" y="6174142"/>
            <a:ext cx="1587" cy="1588"/>
          </a:xfrm>
          <a:prstGeom prst="line">
            <a:avLst/>
          </a:prstGeom>
          <a:noFill/>
          <a:ln w="0">
            <a:solidFill>
              <a:srgbClr val="DADCD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82416" name="Rectangle 110"/>
          <p:cNvSpPr>
            <a:spLocks noChangeArrowheads="1"/>
          </p:cNvSpPr>
          <p:nvPr/>
        </p:nvSpPr>
        <p:spPr bwMode="auto">
          <a:xfrm>
            <a:off x="9081778" y="6174142"/>
            <a:ext cx="12700" cy="11113"/>
          </a:xfrm>
          <a:prstGeom prst="rect">
            <a:avLst/>
          </a:prstGeom>
          <a:solidFill>
            <a:srgbClr val="DADC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105" name="Picture 2">
            <a:extLst>
              <a:ext uri="{FF2B5EF4-FFF2-40B4-BE49-F238E27FC236}">
                <a16:creationId xmlns:a16="http://schemas.microsoft.com/office/drawing/2014/main" id="{38202871-01DD-4D9E-A692-2E85C4503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187378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F20CFD5-5B17-4E62-AE5C-B6BF60FB0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2754810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E792F77-E0D5-44A8-B50D-F03485A33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125" y="3687431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046CC-4310-4F4F-B1F4-9972D97795E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491" y="6100828"/>
            <a:ext cx="585267" cy="585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3E1FE-C573-452F-9E9A-95EE49C1CB8F}"/>
              </a:ext>
            </a:extLst>
          </p:cNvPr>
          <p:cNvSpPr/>
          <p:nvPr/>
        </p:nvSpPr>
        <p:spPr>
          <a:xfrm>
            <a:off x="710072" y="1742365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MACHINE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FE689-20B3-458E-AD2F-6AF433E4D5B7}"/>
              </a:ext>
            </a:extLst>
          </p:cNvPr>
          <p:cNvSpPr/>
          <p:nvPr/>
        </p:nvSpPr>
        <p:spPr>
          <a:xfrm>
            <a:off x="1928460" y="1742364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HOB ARBOUR RUNOUT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1A1297-1B2B-45EB-97AF-39F408E60A34}"/>
              </a:ext>
            </a:extLst>
          </p:cNvPr>
          <p:cNvSpPr/>
          <p:nvPr/>
        </p:nvSpPr>
        <p:spPr>
          <a:xfrm>
            <a:off x="4134204" y="1746129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RUNOUT WITH IN 0.010 MM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EAA65-E816-48EC-9137-26C6BBB91EFA}"/>
              </a:ext>
            </a:extLst>
          </p:cNvPr>
          <p:cNvSpPr/>
          <p:nvPr/>
        </p:nvSpPr>
        <p:spPr>
          <a:xfrm>
            <a:off x="6089558" y="1746311"/>
            <a:ext cx="1619714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FOUND 0.008MM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F93AFF-3F6C-43A0-BA31-15456ADB25A4}"/>
              </a:ext>
            </a:extLst>
          </p:cNvPr>
          <p:cNvSpPr/>
          <p:nvPr/>
        </p:nvSpPr>
        <p:spPr>
          <a:xfrm>
            <a:off x="710804" y="2607483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MACHINE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CC7546-2BB5-44C3-8165-EFA09706697D}"/>
              </a:ext>
            </a:extLst>
          </p:cNvPr>
          <p:cNvSpPr/>
          <p:nvPr/>
        </p:nvSpPr>
        <p:spPr>
          <a:xfrm>
            <a:off x="1929192" y="2607482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TAILSTOCK RUNOUT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5CD2CA-0331-4DA1-879C-DB9205A4D66D}"/>
              </a:ext>
            </a:extLst>
          </p:cNvPr>
          <p:cNvSpPr/>
          <p:nvPr/>
        </p:nvSpPr>
        <p:spPr>
          <a:xfrm>
            <a:off x="4134936" y="2611247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RUNOUT WITH IN 0.010 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D9912-A090-45C2-AF0F-D04AE9655CD7}"/>
              </a:ext>
            </a:extLst>
          </p:cNvPr>
          <p:cNvSpPr/>
          <p:nvPr/>
        </p:nvSpPr>
        <p:spPr>
          <a:xfrm>
            <a:off x="6090290" y="2611429"/>
            <a:ext cx="1619714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FOUND 0.010 MM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C5EE74-0F80-44BC-BE5D-944DB53894E8}"/>
              </a:ext>
            </a:extLst>
          </p:cNvPr>
          <p:cNvSpPr/>
          <p:nvPr/>
        </p:nvSpPr>
        <p:spPr>
          <a:xfrm>
            <a:off x="710072" y="3451164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EF4D88-A8FA-4B34-A52C-DE0A3BB63169}"/>
              </a:ext>
            </a:extLst>
          </p:cNvPr>
          <p:cNvSpPr/>
          <p:nvPr/>
        </p:nvSpPr>
        <p:spPr>
          <a:xfrm>
            <a:off x="1928460" y="3451163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CUTTING PARAMETERS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C2EA65-9B57-47BF-B4C3-78CF0226F152}"/>
              </a:ext>
            </a:extLst>
          </p:cNvPr>
          <p:cNvSpPr/>
          <p:nvPr/>
        </p:nvSpPr>
        <p:spPr>
          <a:xfrm>
            <a:off x="4134204" y="3454928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CHECK PARAMETERS IN PROGRAM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FC244B-A65E-4063-ADDB-53C9BE34F549}"/>
              </a:ext>
            </a:extLst>
          </p:cNvPr>
          <p:cNvSpPr/>
          <p:nvPr/>
        </p:nvSpPr>
        <p:spPr>
          <a:xfrm>
            <a:off x="6073685" y="3455110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ALL PARAMETERS WERE AS PER LOGIC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6A44B4-082C-47DD-A219-FEFB96E70FFB}"/>
              </a:ext>
            </a:extLst>
          </p:cNvPr>
          <p:cNvSpPr/>
          <p:nvPr/>
        </p:nvSpPr>
        <p:spPr>
          <a:xfrm>
            <a:off x="702399" y="4311193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MAN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50150B-2403-456A-96CA-A88B056AE1E5}"/>
              </a:ext>
            </a:extLst>
          </p:cNvPr>
          <p:cNvSpPr/>
          <p:nvPr/>
        </p:nvSpPr>
        <p:spPr>
          <a:xfrm>
            <a:off x="1920787" y="4311192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CUTTER RUNOUT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5CF2E0-D777-42CB-9225-C27E3CE7AB03}"/>
              </a:ext>
            </a:extLst>
          </p:cNvPr>
          <p:cNvSpPr/>
          <p:nvPr/>
        </p:nvSpPr>
        <p:spPr>
          <a:xfrm>
            <a:off x="4126531" y="4314957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RUNOUT WITH IN 0.010 MM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651E8F-0460-44BC-807D-A56FEE1EB2C5}"/>
              </a:ext>
            </a:extLst>
          </p:cNvPr>
          <p:cNvSpPr/>
          <p:nvPr/>
        </p:nvSpPr>
        <p:spPr>
          <a:xfrm>
            <a:off x="6066012" y="4315139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FOUND 0.008MM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D7ACDB-8D20-4742-9649-FD9CBDDF8614}"/>
              </a:ext>
            </a:extLst>
          </p:cNvPr>
          <p:cNvSpPr/>
          <p:nvPr/>
        </p:nvSpPr>
        <p:spPr>
          <a:xfrm>
            <a:off x="702399" y="5104548"/>
            <a:ext cx="1152128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/>
                </a:solidFill>
              </a:rPr>
              <a:t>MATERIAL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904F36-B494-4218-8AB6-710A055A3C09}"/>
              </a:ext>
            </a:extLst>
          </p:cNvPr>
          <p:cNvSpPr/>
          <p:nvPr/>
        </p:nvSpPr>
        <p:spPr>
          <a:xfrm>
            <a:off x="1920787" y="5104547"/>
            <a:ext cx="2205744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WORK ARBOUR DIA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51FAFB-E72B-40C0-8FCA-F347C1285FA6}"/>
              </a:ext>
            </a:extLst>
          </p:cNvPr>
          <p:cNvSpPr/>
          <p:nvPr/>
        </p:nvSpPr>
        <p:spPr>
          <a:xfrm>
            <a:off x="4126531" y="5108312"/>
            <a:ext cx="1939481" cy="79730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12A285-6FC5-4313-9297-B19635BCA360}"/>
              </a:ext>
            </a:extLst>
          </p:cNvPr>
          <p:cNvSpPr/>
          <p:nvPr/>
        </p:nvSpPr>
        <p:spPr>
          <a:xfrm>
            <a:off x="6066012" y="5205376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ARBOR DIA FOUND 13.454 MM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EDD80-83B6-46C5-BB94-E9AF36C7198B}"/>
              </a:ext>
            </a:extLst>
          </p:cNvPr>
          <p:cNvSpPr/>
          <p:nvPr/>
        </p:nvSpPr>
        <p:spPr>
          <a:xfrm>
            <a:off x="6084009" y="6020507"/>
            <a:ext cx="1635587" cy="78940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CHIPS ACCUMILATED IN PART RESTING AREA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4E25AEE-CC24-4ED2-A1D2-34B4B300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9326" y="4487332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7DC53F-5626-4010-8C28-C9597C36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32</a:t>
            </a:fld>
            <a:r>
              <a:rPr lang="en-US" altLang="ja-JP"/>
              <a:t>/47</a:t>
            </a:r>
            <a:endParaRPr lang="en-US" altLang="ja-JP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D50048-63BB-4831-AB85-2A4581DA6EF3}"/>
              </a:ext>
            </a:extLst>
          </p:cNvPr>
          <p:cNvGrpSpPr/>
          <p:nvPr/>
        </p:nvGrpSpPr>
        <p:grpSpPr>
          <a:xfrm>
            <a:off x="3492" y="3147130"/>
            <a:ext cx="9076268" cy="3738254"/>
            <a:chOff x="3492" y="3119744"/>
            <a:chExt cx="9076268" cy="373825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5977117E-7E8B-4A30-8878-809DDA06B4A4}"/>
                </a:ext>
              </a:extLst>
            </p:cNvPr>
            <p:cNvSpPr/>
            <p:nvPr/>
          </p:nvSpPr>
          <p:spPr>
            <a:xfrm>
              <a:off x="3492" y="5929405"/>
              <a:ext cx="9076268" cy="928593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E278CA1-FC39-495F-A9D6-1E9FFB94E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30" b="89950" l="2101" r="94958">
                          <a14:foregroundMark x1="16387" y1="50251" x2="14286" y2="50251"/>
                          <a14:foregroundMark x1="30252" y1="55276" x2="30252" y2="55276"/>
                          <a14:foregroundMark x1="34454" y1="47236" x2="34454" y2="47236"/>
                          <a14:foregroundMark x1="55042" y1="53266" x2="55042" y2="53266"/>
                          <a14:foregroundMark x1="69748" y1="55276" x2="69748" y2="55276"/>
                          <a14:foregroundMark x1="94958" y1="63819" x2="94958" y2="63819"/>
                          <a14:foregroundMark x1="3782" y1="45729" x2="3782" y2="45729"/>
                          <a14:foregroundMark x1="51681" y1="26131" x2="51681" y2="26131"/>
                          <a14:foregroundMark x1="53782" y1="16080" x2="53782" y2="16080"/>
                          <a14:foregroundMark x1="62605" y1="6030" x2="62605" y2="60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1923" y="3119744"/>
              <a:ext cx="2851343" cy="2383454"/>
            </a:xfrm>
            <a:prstGeom prst="rect">
              <a:avLst/>
            </a:prstGeom>
          </p:spPr>
        </p:pic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758F1688-442B-4AEC-B7B4-63D43631C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6592" y="5368360"/>
            <a:ext cx="762000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08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7" grpId="0"/>
      <p:bldP spid="42" grpId="0"/>
      <p:bldP spid="47" grpId="0"/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FE528F-77D0-4F3E-85A4-52722545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026070-35B0-42E9-85F9-D03A542C4050}" type="slidenum">
              <a:rPr lang="en-US" altLang="ja-JP" smtClean="0"/>
              <a:pPr>
                <a:defRPr/>
              </a:pPr>
              <a:t>33</a:t>
            </a:fld>
            <a:r>
              <a:rPr lang="en-US" altLang="ja-JP"/>
              <a:t>/46</a:t>
            </a:r>
            <a:endParaRPr lang="en-US" altLang="ja-JP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486CDF-7621-4993-8EB1-3603458D3550}"/>
              </a:ext>
            </a:extLst>
          </p:cNvPr>
          <p:cNvGrpSpPr/>
          <p:nvPr/>
        </p:nvGrpSpPr>
        <p:grpSpPr>
          <a:xfrm>
            <a:off x="-16668" y="1318193"/>
            <a:ext cx="2644451" cy="3089190"/>
            <a:chOff x="-2" y="3445508"/>
            <a:chExt cx="2627785" cy="34124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193279-BBF4-4CE0-8190-9E1FAE4D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-392355" y="3837861"/>
              <a:ext cx="3412492" cy="2627785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D93FD4-4FAF-4FEB-BA76-5B3B35DF0687}"/>
                </a:ext>
              </a:extLst>
            </p:cNvPr>
            <p:cNvGrpSpPr/>
            <p:nvPr/>
          </p:nvGrpSpPr>
          <p:grpSpPr>
            <a:xfrm>
              <a:off x="65747" y="3671698"/>
              <a:ext cx="2546305" cy="2466920"/>
              <a:chOff x="65747" y="3671698"/>
              <a:chExt cx="2546305" cy="2466920"/>
            </a:xfrm>
          </p:grpSpPr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E0CEF3-8D95-4FA6-8091-6C137EC36397}"/>
                  </a:ext>
                </a:extLst>
              </p:cNvPr>
              <p:cNvSpPr/>
              <p:nvPr/>
            </p:nvSpPr>
            <p:spPr>
              <a:xfrm>
                <a:off x="65747" y="3998946"/>
                <a:ext cx="1294783" cy="403512"/>
              </a:xfrm>
              <a:prstGeom prst="wedgeRoundRectCallout">
                <a:avLst>
                  <a:gd name="adj1" fmla="val 38960"/>
                  <a:gd name="adj2" fmla="val 192926"/>
                  <a:gd name="adj3" fmla="val 16667"/>
                </a:avLst>
              </a:prstGeom>
              <a:solidFill>
                <a:srgbClr val="CCFF99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8000"/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</a:rPr>
                  <a:t>CHIPS IN FIXTURE  </a:t>
                </a:r>
              </a:p>
            </p:txBody>
          </p:sp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0965C050-9495-48C0-B0A4-38372F96A5DB}"/>
                  </a:ext>
                </a:extLst>
              </p:cNvPr>
              <p:cNvSpPr/>
              <p:nvPr/>
            </p:nvSpPr>
            <p:spPr>
              <a:xfrm rot="16200000">
                <a:off x="1524682" y="5051248"/>
                <a:ext cx="1661791" cy="512949"/>
              </a:xfrm>
              <a:prstGeom prst="wedgeRoundRectCallout">
                <a:avLst>
                  <a:gd name="adj1" fmla="val -48956"/>
                  <a:gd name="adj2" fmla="val 5067"/>
                  <a:gd name="adj3" fmla="val 16667"/>
                </a:avLst>
              </a:prstGeom>
              <a:solidFill>
                <a:srgbClr val="CCFF99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AIR FLUSHING POINTS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831D47C-42CA-4200-953D-895CBA258073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1555507" y="3671698"/>
                <a:ext cx="543596" cy="163602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A602A72-ADBE-4311-AC2A-88904B57791E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>
                <a:off x="1455199" y="5307722"/>
                <a:ext cx="643904" cy="74479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83BE997-7228-4001-A2CD-8DDC606B0BCA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flipH="1" flipV="1">
                <a:off x="405647" y="4731600"/>
                <a:ext cx="1693456" cy="576122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E9FDE8-C2E5-4734-990B-5AF00C4DC409}"/>
              </a:ext>
            </a:extLst>
          </p:cNvPr>
          <p:cNvGrpSpPr/>
          <p:nvPr/>
        </p:nvGrpSpPr>
        <p:grpSpPr>
          <a:xfrm>
            <a:off x="5796316" y="978384"/>
            <a:ext cx="3333649" cy="3429000"/>
            <a:chOff x="5796316" y="3429000"/>
            <a:chExt cx="3333649" cy="3429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414958-0E26-45A6-B4C4-D039CD6D9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8231" y="3429000"/>
              <a:ext cx="3291734" cy="2758825"/>
            </a:xfrm>
            <a:prstGeom prst="rect">
              <a:avLst/>
            </a:prstGeom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1CC4C855-CF01-4BB4-A513-8E55F17F83E5}"/>
                </a:ext>
              </a:extLst>
            </p:cNvPr>
            <p:cNvSpPr/>
            <p:nvPr/>
          </p:nvSpPr>
          <p:spPr>
            <a:xfrm rot="16200000">
              <a:off x="8009311" y="4097923"/>
              <a:ext cx="1728360" cy="512949"/>
            </a:xfrm>
            <a:prstGeom prst="wedgeRoundRectCallout">
              <a:avLst>
                <a:gd name="adj1" fmla="val -48956"/>
                <a:gd name="adj2" fmla="val 5067"/>
                <a:gd name="adj3" fmla="val 16667"/>
              </a:avLst>
            </a:prstGeom>
            <a:solidFill>
              <a:srgbClr val="CCFF99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AIR FLUSHING POINTS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FACCF6-C445-4720-95C1-B8406DA05EF9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8172401" y="3605194"/>
              <a:ext cx="444616" cy="749204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FB68CD-0F40-4980-918F-A9D6476E126C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>
              <a:off x="7830133" y="4354398"/>
              <a:ext cx="786884" cy="101454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E9D2CF-22E0-4EA5-AC55-2D13D13C73F6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>
              <a:off x="7830132" y="4354398"/>
              <a:ext cx="786885" cy="45239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25C2CEF-18FC-48A6-82E1-9625B7533D8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6228184" y="4221088"/>
              <a:ext cx="2388833" cy="13331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A804A45-ADCB-4DBB-9CF5-D3080067CC58}"/>
                </a:ext>
              </a:extLst>
            </p:cNvPr>
            <p:cNvSpPr/>
            <p:nvPr/>
          </p:nvSpPr>
          <p:spPr>
            <a:xfrm>
              <a:off x="7588492" y="4393322"/>
              <a:ext cx="512951" cy="753164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CC5E8B51-161E-499D-9DE3-265C8ED15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316" y="6226046"/>
              <a:ext cx="3291734" cy="6319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lIns="128016" tIns="64008" rIns="128016" bIns="64008" rtlCol="0" anchor="ctr" anchorCtr="1"/>
            <a:lstStyle>
              <a:defPPr>
                <a:defRPr lang="en-US"/>
              </a:defPPr>
              <a:lvl1pPr>
                <a:defRPr sz="2400" b="1">
                  <a:latin typeface="+mj-lt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IN" altLang="en-US" sz="1800" dirty="0">
                  <a:latin typeface="Segoe Script" pitchFamily="34" charset="0"/>
                </a:rPr>
                <a:t>CHIPS ACCUMILATION ELIMINATED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0EF9273-79FC-4924-A879-65DD017AE910}"/>
              </a:ext>
            </a:extLst>
          </p:cNvPr>
          <p:cNvSpPr/>
          <p:nvPr/>
        </p:nvSpPr>
        <p:spPr>
          <a:xfrm>
            <a:off x="0" y="893834"/>
            <a:ext cx="4932040" cy="411480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Segoe Script" pitchFamily="34" charset="0"/>
                <a:ea typeface="ＭＳ Ｐゴシック" pitchFamily="34" charset="-128"/>
                <a:cs typeface="Arial" panose="020B0604020202020204" pitchFamily="34" charset="0"/>
              </a:rPr>
              <a:t>CHIP AT CLAMPING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98DD4A-7D5E-4E65-9926-1C489292C356}"/>
              </a:ext>
            </a:extLst>
          </p:cNvPr>
          <p:cNvGrpSpPr/>
          <p:nvPr/>
        </p:nvGrpSpPr>
        <p:grpSpPr>
          <a:xfrm>
            <a:off x="2657957" y="836712"/>
            <a:ext cx="3138358" cy="3570672"/>
            <a:chOff x="2657957" y="3146445"/>
            <a:chExt cx="3138358" cy="371155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9E5845-CB68-4071-9147-4F32A012B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7957" y="3632025"/>
              <a:ext cx="3138358" cy="322597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9ABB36-1311-4A7D-A8A8-A50C3BDBA42B}"/>
                </a:ext>
              </a:extLst>
            </p:cNvPr>
            <p:cNvSpPr/>
            <p:nvPr/>
          </p:nvSpPr>
          <p:spPr>
            <a:xfrm>
              <a:off x="3441071" y="3750411"/>
              <a:ext cx="1377739" cy="5190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effectLst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TOP CLAMP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052395-3337-4B36-B9AF-481464BD7B45}"/>
                </a:ext>
              </a:extLst>
            </p:cNvPr>
            <p:cNvSpPr/>
            <p:nvPr/>
          </p:nvSpPr>
          <p:spPr>
            <a:xfrm>
              <a:off x="3599056" y="5529719"/>
              <a:ext cx="1377739" cy="5190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effectLst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RESTING FIXTURE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5D827D-D8A6-480C-A8D9-DEDE9411CD6C}"/>
                </a:ext>
              </a:extLst>
            </p:cNvPr>
            <p:cNvSpPr/>
            <p:nvPr/>
          </p:nvSpPr>
          <p:spPr>
            <a:xfrm>
              <a:off x="3364998" y="4525077"/>
              <a:ext cx="1911940" cy="5190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effectLst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COMPONENT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D3FB96D-543D-4B4D-9934-9A03071F6CEE}"/>
                </a:ext>
              </a:extLst>
            </p:cNvPr>
            <p:cNvGrpSpPr/>
            <p:nvPr/>
          </p:nvGrpSpPr>
          <p:grpSpPr>
            <a:xfrm>
              <a:off x="2887764" y="5066710"/>
              <a:ext cx="2764356" cy="45720"/>
              <a:chOff x="2887764" y="5066710"/>
              <a:chExt cx="2764356" cy="45720"/>
            </a:xfrm>
          </p:grpSpPr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26E7787F-9CEB-4D47-B074-9B1C2185AAF3}"/>
                  </a:ext>
                </a:extLst>
              </p:cNvPr>
              <p:cNvSpPr/>
              <p:nvPr/>
            </p:nvSpPr>
            <p:spPr>
              <a:xfrm>
                <a:off x="2887764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5372DFE3-7A30-4A38-91B7-4CE83A63E4F0}"/>
                  </a:ext>
                </a:extLst>
              </p:cNvPr>
              <p:cNvSpPr/>
              <p:nvPr/>
            </p:nvSpPr>
            <p:spPr>
              <a:xfrm>
                <a:off x="3040164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381553A4-7175-4A2E-94C0-FC9F9E683B2C}"/>
                  </a:ext>
                </a:extLst>
              </p:cNvPr>
              <p:cNvSpPr/>
              <p:nvPr/>
            </p:nvSpPr>
            <p:spPr>
              <a:xfrm>
                <a:off x="5454000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26D742A5-686C-4217-808D-99964F0E4012}"/>
                  </a:ext>
                </a:extLst>
              </p:cNvPr>
              <p:cNvSpPr/>
              <p:nvPr/>
            </p:nvSpPr>
            <p:spPr>
              <a:xfrm>
                <a:off x="5606400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891EA681-7F6B-4AD7-B56C-436C60F2C8DB}"/>
                  </a:ext>
                </a:extLst>
              </p:cNvPr>
              <p:cNvSpPr/>
              <p:nvPr/>
            </p:nvSpPr>
            <p:spPr>
              <a:xfrm>
                <a:off x="3590176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055B2FD5-4D84-4A10-B635-51E9BD685BEC}"/>
                  </a:ext>
                </a:extLst>
              </p:cNvPr>
              <p:cNvSpPr/>
              <p:nvPr/>
            </p:nvSpPr>
            <p:spPr>
              <a:xfrm>
                <a:off x="3851920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C960E44B-F8B9-44E5-8EF9-701BB93B7866}"/>
                  </a:ext>
                </a:extLst>
              </p:cNvPr>
              <p:cNvSpPr/>
              <p:nvPr/>
            </p:nvSpPr>
            <p:spPr>
              <a:xfrm>
                <a:off x="4139952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0AB8C417-88C7-4352-A30C-3323BE6A3C3E}"/>
                  </a:ext>
                </a:extLst>
              </p:cNvPr>
              <p:cNvSpPr/>
              <p:nvPr/>
            </p:nvSpPr>
            <p:spPr>
              <a:xfrm>
                <a:off x="4355976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C2102E90-D837-4D31-A05F-CDF645656BE3}"/>
                  </a:ext>
                </a:extLst>
              </p:cNvPr>
              <p:cNvSpPr/>
              <p:nvPr/>
            </p:nvSpPr>
            <p:spPr>
              <a:xfrm>
                <a:off x="4499992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BCA6BB75-D952-4970-A1F5-0CAEE064EA80}"/>
                  </a:ext>
                </a:extLst>
              </p:cNvPr>
              <p:cNvSpPr/>
              <p:nvPr/>
            </p:nvSpPr>
            <p:spPr>
              <a:xfrm>
                <a:off x="4716016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9A3BCB42-4249-440C-81B9-F4E472DB0F7F}"/>
                  </a:ext>
                </a:extLst>
              </p:cNvPr>
              <p:cNvSpPr/>
              <p:nvPr/>
            </p:nvSpPr>
            <p:spPr>
              <a:xfrm>
                <a:off x="4861281" y="5066710"/>
                <a:ext cx="45720" cy="45720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27" name="Speech Bubble: Rectangle with Corners Rounded 26">
              <a:extLst>
                <a:ext uri="{FF2B5EF4-FFF2-40B4-BE49-F238E27FC236}">
                  <a16:creationId xmlns:a16="http://schemas.microsoft.com/office/drawing/2014/main" id="{B2004190-F108-46BC-9C34-7890E545FC3F}"/>
                </a:ext>
              </a:extLst>
            </p:cNvPr>
            <p:cNvSpPr/>
            <p:nvPr/>
          </p:nvSpPr>
          <p:spPr>
            <a:xfrm>
              <a:off x="4470760" y="3146445"/>
              <a:ext cx="1294783" cy="403512"/>
            </a:xfrm>
            <a:prstGeom prst="wedgeRoundRectCallout">
              <a:avLst>
                <a:gd name="adj1" fmla="val 29749"/>
                <a:gd name="adj2" fmla="val 419537"/>
                <a:gd name="adj3" fmla="val 16667"/>
              </a:avLst>
            </a:prstGeom>
            <a:solidFill>
              <a:srgbClr val="CCFF99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</a:rPr>
                <a:t>CHIPS IN FIXTURE 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51D0BE7-C35E-4C7F-BC9C-4A4485333695}"/>
              </a:ext>
            </a:extLst>
          </p:cNvPr>
          <p:cNvGrpSpPr/>
          <p:nvPr/>
        </p:nvGrpSpPr>
        <p:grpSpPr>
          <a:xfrm>
            <a:off x="0" y="4266663"/>
            <a:ext cx="9104718" cy="2591337"/>
            <a:chOff x="9393" y="4284112"/>
            <a:chExt cx="9104718" cy="259133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2FEFE0-2298-469B-8E56-48412F4FC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5039" y="4304449"/>
              <a:ext cx="4029072" cy="25710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7357391-C3FA-449C-B4E5-8592266A4DA9}"/>
                </a:ext>
              </a:extLst>
            </p:cNvPr>
            <p:cNvSpPr/>
            <p:nvPr/>
          </p:nvSpPr>
          <p:spPr>
            <a:xfrm>
              <a:off x="5129064" y="5552841"/>
              <a:ext cx="1415661" cy="807770"/>
            </a:xfrm>
            <a:prstGeom prst="rect">
              <a:avLst/>
            </a:prstGeom>
            <a:solidFill>
              <a:srgbClr val="CCFF99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Cp   = 4.30</a:t>
              </a:r>
            </a:p>
            <a:p>
              <a:r>
                <a:rPr lang="en-US" sz="1400" b="1" dirty="0">
                  <a:solidFill>
                    <a:srgbClr val="008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Cpk = 1.63</a:t>
              </a:r>
            </a:p>
          </p:txBody>
        </p:sp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39CBEF93-810B-4305-BD3E-0213D648AFA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3112118"/>
                </p:ext>
              </p:extLst>
            </p:nvPr>
          </p:nvGraphicFramePr>
          <p:xfrm>
            <a:off x="9393" y="4284112"/>
            <a:ext cx="5036656" cy="2571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571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Related image">
            <a:hlinkClick r:id="rId3"/>
            <a:extLst>
              <a:ext uri="{FF2B5EF4-FFF2-40B4-BE49-F238E27FC236}">
                <a16:creationId xmlns:a16="http://schemas.microsoft.com/office/drawing/2014/main" id="{123D0DAA-2134-48E7-B7F4-CAA5EFDF46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819" y="3429000"/>
            <a:ext cx="2962447" cy="296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323B7F75-1853-4B24-AB46-25AE022770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6584256"/>
              </p:ext>
            </p:extLst>
          </p:nvPr>
        </p:nvGraphicFramePr>
        <p:xfrm>
          <a:off x="0" y="836713"/>
          <a:ext cx="9143999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Rectangle 1">
            <a:extLst>
              <a:ext uri="{FF2B5EF4-FFF2-40B4-BE49-F238E27FC236}">
                <a16:creationId xmlns:a16="http://schemas.microsoft.com/office/drawing/2014/main" id="{0BC57121-D147-49BC-BFF0-7D14E8A3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EFFECT CONFIRMATION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D013816-4F88-4370-B06A-1C09801D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34</a:t>
            </a:fld>
            <a:r>
              <a:rPr lang="en-US" altLang="ja-JP"/>
              <a:t>/47</a:t>
            </a:r>
            <a:endParaRPr lang="en-US" altLang="ja-JP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B625F9-C313-48C1-B70D-C9574B6FACE8}"/>
              </a:ext>
            </a:extLst>
          </p:cNvPr>
          <p:cNvSpPr/>
          <p:nvPr/>
        </p:nvSpPr>
        <p:spPr>
          <a:xfrm>
            <a:off x="2745143" y="1626878"/>
            <a:ext cx="2508378" cy="4555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PARALLILISM OUT ELIMINATION</a:t>
            </a:r>
            <a:endParaRPr lang="en-US" sz="1400" b="1" dirty="0">
              <a:solidFill>
                <a:schemeClr val="bg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476CF6-2C3B-4654-931B-27908964944C}"/>
              </a:ext>
            </a:extLst>
          </p:cNvPr>
          <p:cNvSpPr/>
          <p:nvPr/>
        </p:nvSpPr>
        <p:spPr>
          <a:xfrm>
            <a:off x="3999332" y="2344321"/>
            <a:ext cx="2216297" cy="4373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FACE RUN OUT CORRECTION</a:t>
            </a:r>
            <a:endParaRPr lang="en-US" sz="1400" b="1" dirty="0">
              <a:solidFill>
                <a:schemeClr val="bg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FF0095-073E-4C63-B0D2-B3309E10BDA6}"/>
              </a:ext>
            </a:extLst>
          </p:cNvPr>
          <p:cNvSpPr/>
          <p:nvPr/>
        </p:nvSpPr>
        <p:spPr>
          <a:xfrm>
            <a:off x="4559017" y="3138394"/>
            <a:ext cx="2767129" cy="4183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PCD R/O ELIMINATION IN HOBBING</a:t>
            </a:r>
            <a:endParaRPr lang="en-US" sz="1400" b="1" dirty="0">
              <a:solidFill>
                <a:schemeClr val="bg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6B63E7-C548-4650-BF94-F89767CC3D9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1783035" y="1854657"/>
            <a:ext cx="962108" cy="1017943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B6715E-C767-4B24-8474-3A5B912B5077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195736" y="2562996"/>
            <a:ext cx="1803596" cy="1767155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1654024-A0A9-4A75-8C2C-D570D43E9638}"/>
              </a:ext>
            </a:extLst>
          </p:cNvPr>
          <p:cNvSpPr/>
          <p:nvPr/>
        </p:nvSpPr>
        <p:spPr>
          <a:xfrm>
            <a:off x="3826449" y="2334777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72925A-2AC5-44E1-92D7-3A9D785EBEB8}"/>
              </a:ext>
            </a:extLst>
          </p:cNvPr>
          <p:cNvSpPr/>
          <p:nvPr/>
        </p:nvSpPr>
        <p:spPr>
          <a:xfrm>
            <a:off x="4388876" y="3166079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EF5450C-4813-4426-86DD-C7764473BEE8}"/>
              </a:ext>
            </a:extLst>
          </p:cNvPr>
          <p:cNvSpPr/>
          <p:nvPr/>
        </p:nvSpPr>
        <p:spPr>
          <a:xfrm>
            <a:off x="0" y="5831448"/>
            <a:ext cx="9144000" cy="9961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ctr">
              <a:buFont typeface="Wingdings" pitchFamily="2" charset="2"/>
              <a:buChar char="v"/>
            </a:pPr>
            <a:r>
              <a:rPr lang="en-IN" sz="2400" b="1" dirty="0">
                <a:latin typeface="Segoe Script" pitchFamily="34" charset="0"/>
                <a:cs typeface="Arial" panose="020B0604020202020204" pitchFamily="34" charset="0"/>
              </a:rPr>
              <a:t>AFTER IMPLIMENTATION ALL THE KAIZENS TCE REJECTION </a:t>
            </a:r>
            <a:r>
              <a:rPr lang="en-IN" sz="3200" b="1" dirty="0">
                <a:latin typeface="Segoe Script" pitchFamily="34" charset="0"/>
                <a:cs typeface="Arial" panose="020B0604020202020204" pitchFamily="34" charset="0"/>
              </a:rPr>
              <a:t>REDUCEED</a:t>
            </a:r>
            <a:r>
              <a:rPr lang="en-IN" sz="2400" b="1" dirty="0">
                <a:latin typeface="Segoe Script" pitchFamily="34" charset="0"/>
                <a:cs typeface="Arial" panose="020B0604020202020204" pitchFamily="34" charset="0"/>
              </a:rPr>
              <a:t>       </a:t>
            </a:r>
            <a:r>
              <a:rPr lang="en-I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Script" pitchFamily="34" charset="0"/>
                <a:cs typeface="Arial" panose="020B0604020202020204" pitchFamily="34" charset="0"/>
              </a:rPr>
              <a:t>.</a:t>
            </a:r>
            <a:r>
              <a:rPr lang="en-IN" sz="2400" b="1" dirty="0">
                <a:latin typeface="Segoe Script" pitchFamily="34" charset="0"/>
                <a:cs typeface="Arial" panose="020B0604020202020204" pitchFamily="34" charset="0"/>
              </a:rPr>
              <a:t> 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CE7E06C-C493-43E4-B38F-152F118E2D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6256" y="908720"/>
            <a:ext cx="1935635" cy="2210583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9662837-BB24-4A84-848F-E30E90F902D3}"/>
              </a:ext>
            </a:extLst>
          </p:cNvPr>
          <p:cNvSpPr/>
          <p:nvPr/>
        </p:nvSpPr>
        <p:spPr>
          <a:xfrm>
            <a:off x="2745143" y="1653835"/>
            <a:ext cx="392217" cy="372315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28141A-7F4E-4E1A-9E0B-1C7F43D4791C}"/>
              </a:ext>
            </a:extLst>
          </p:cNvPr>
          <p:cNvSpPr/>
          <p:nvPr/>
        </p:nvSpPr>
        <p:spPr>
          <a:xfrm>
            <a:off x="2532351" y="3973426"/>
            <a:ext cx="2588195" cy="489423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(47 NOS – 0.06%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5370B3-42EA-40D1-AC28-4FF68A32F4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941251" y="3347565"/>
            <a:ext cx="1617766" cy="1661208"/>
          </a:xfrm>
          <a:prstGeom prst="straightConnector1">
            <a:avLst/>
          </a:prstGeom>
          <a:ln w="28575">
            <a:solidFill>
              <a:srgbClr val="00A84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D2224BA-1A64-4D59-987F-DB5D0A1FECD1}"/>
              </a:ext>
            </a:extLst>
          </p:cNvPr>
          <p:cNvSpPr/>
          <p:nvPr/>
        </p:nvSpPr>
        <p:spPr>
          <a:xfrm>
            <a:off x="5641724" y="4369336"/>
            <a:ext cx="2588195" cy="489423"/>
          </a:xfrm>
          <a:prstGeom prst="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(35 NOS – 0.03%</a:t>
            </a:r>
          </a:p>
        </p:txBody>
      </p:sp>
    </p:spTree>
    <p:extLst>
      <p:ext uri="{BB962C8B-B14F-4D97-AF65-F5344CB8AC3E}">
        <p14:creationId xmlns:p14="http://schemas.microsoft.com/office/powerpoint/2010/main" val="1083258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3999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ACTIVITY SCHEDULE PLANNING</a:t>
            </a: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26347" y="805857"/>
            <a:ext cx="8897723" cy="1050597"/>
            <a:chOff x="108784" y="969005"/>
            <a:chExt cx="8897724" cy="1050754"/>
          </a:xfrm>
        </p:grpSpPr>
        <p:sp>
          <p:nvSpPr>
            <p:cNvPr id="6" name="Rectangle 5"/>
            <p:cNvSpPr/>
            <p:nvPr/>
          </p:nvSpPr>
          <p:spPr>
            <a:xfrm>
              <a:off x="110028" y="969005"/>
              <a:ext cx="8881572" cy="849440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108784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798" y="969005"/>
              <a:ext cx="2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04811" y="1034851"/>
              <a:ext cx="2743201" cy="2770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CIRCLE NAME: </a:t>
              </a:r>
              <a:r>
                <a:rPr lang="en-US" altLang="en-US" sz="1200" b="1" dirty="0">
                  <a:solidFill>
                    <a:srgbClr val="0000FF"/>
                  </a:solidFill>
                </a:rPr>
                <a:t>HORIZON</a:t>
              </a:r>
              <a:endParaRPr lang="en-US" altLang="en-US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PROJECT:-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en-US" sz="1100" b="1" dirty="0">
                  <a:solidFill>
                    <a:srgbClr val="FF0000"/>
                  </a:solidFill>
                </a:rPr>
                <a:t>TCE  REDUCTION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581399" y="169888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4088455" y="1052510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FACILITATOR:- UDAY SAAN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6895788" y="969005"/>
              <a:ext cx="0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828798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NOV-18-1W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MONTH:- JAN-19 4W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COMPLETED:-1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69358" y="1279740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30108" y="1003944"/>
              <a:ext cx="1676400" cy="101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1.SAJIN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2. BHASKAR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3. SHIV KUMAR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4. VIGNESH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5. ARUN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1" name="Straight Connector 24"/>
          <p:cNvCxnSpPr>
            <a:cxnSpLocks noChangeShapeType="1"/>
          </p:cNvCxnSpPr>
          <p:nvPr/>
        </p:nvCxnSpPr>
        <p:spPr bwMode="auto">
          <a:xfrm>
            <a:off x="119252" y="1167276"/>
            <a:ext cx="6781799" cy="0"/>
          </a:xfrm>
          <a:prstGeom prst="line">
            <a:avLst/>
          </a:prstGeom>
          <a:noFill/>
          <a:ln w="9525" algn="ctr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1797204"/>
          <a:ext cx="9144003" cy="5060799"/>
        </p:xfrm>
        <a:graphic>
          <a:graphicData uri="http://schemas.openxmlformats.org/drawingml/2006/table">
            <a:tbl>
              <a:tblPr/>
              <a:tblGrid>
                <a:gridCol w="434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20">
                  <a:extLst>
                    <a:ext uri="{9D8B030D-6E8A-4147-A177-3AD203B41FA5}">
                      <a16:colId xmlns:a16="http://schemas.microsoft.com/office/drawing/2014/main" val="1528572176"/>
                    </a:ext>
                  </a:extLst>
                </a:gridCol>
                <a:gridCol w="58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78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SL NO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ITEM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PDCA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RESP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PLAN /</a:t>
                      </a:r>
                    </a:p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ACTUAL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N0V-18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DEC-18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JAN-19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1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 SELECTION OF THE THEME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2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GRASP THE CURRENT SITUATION &amp; SETTING THE GOAL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DRAWING THE ACTION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ANALYSIS OF THE RELAVENT FACTORS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5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EXAMINATION &amp; IMPLEMENTATION OF COUNTERMEASURES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6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CONFIRMATION OF THE EFFECTS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7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STANDARDIZATION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ACT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SpPr/>
          <p:nvPr/>
        </p:nvSpPr>
        <p:spPr>
          <a:xfrm rot="10800000">
            <a:off x="4016406" y="261327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7" name="Straight Connector 6"/>
          <p:cNvCxnSpPr>
            <a:cxnSpLocks/>
            <a:stCxn id="40" idx="0"/>
            <a:endCxn id="41" idx="0"/>
          </p:cNvCxnSpPr>
          <p:nvPr/>
        </p:nvCxnSpPr>
        <p:spPr>
          <a:xfrm>
            <a:off x="4572489" y="5229199"/>
            <a:ext cx="1732722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FD4D5E5-96B9-47AA-A49D-153C70A2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92" y="2891245"/>
            <a:ext cx="2381250" cy="2390775"/>
          </a:xfrm>
          <a:prstGeom prst="rect">
            <a:avLst/>
          </a:prstGeom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2927840-65FC-4D8C-8A13-21AC37E53759}"/>
              </a:ext>
            </a:extLst>
          </p:cNvPr>
          <p:cNvSpPr/>
          <p:nvPr/>
        </p:nvSpPr>
        <p:spPr>
          <a:xfrm rot="10800000">
            <a:off x="4466978" y="4455324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12DB934-DDB1-4DCF-8B32-E023CEF3FFAE}"/>
              </a:ext>
            </a:extLst>
          </p:cNvPr>
          <p:cNvSpPr/>
          <p:nvPr/>
        </p:nvSpPr>
        <p:spPr>
          <a:xfrm rot="10800000">
            <a:off x="4023036" y="3842415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56859418-5597-48F8-B859-22ABD3A9A89D}"/>
              </a:ext>
            </a:extLst>
          </p:cNvPr>
          <p:cNvSpPr/>
          <p:nvPr/>
        </p:nvSpPr>
        <p:spPr>
          <a:xfrm rot="10800000">
            <a:off x="4026345" y="322974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14CCC4BF-B4D9-4ABB-960D-AC62A7ECE692}"/>
              </a:ext>
            </a:extLst>
          </p:cNvPr>
          <p:cNvSpPr/>
          <p:nvPr/>
        </p:nvSpPr>
        <p:spPr>
          <a:xfrm rot="10800000">
            <a:off x="4460360" y="508717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35064F0-B9DE-4ECC-9C02-24FFDE70E8BF}"/>
              </a:ext>
            </a:extLst>
          </p:cNvPr>
          <p:cNvSpPr/>
          <p:nvPr/>
        </p:nvSpPr>
        <p:spPr>
          <a:xfrm rot="10800000">
            <a:off x="6193082" y="508717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CA5101B-CEC2-432D-A815-9965B5076292}"/>
              </a:ext>
            </a:extLst>
          </p:cNvPr>
          <p:cNvSpPr/>
          <p:nvPr/>
        </p:nvSpPr>
        <p:spPr>
          <a:xfrm rot="10800000">
            <a:off x="6637003" y="5708987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ED275C3-E411-4518-9EB3-371AD956337E}"/>
              </a:ext>
            </a:extLst>
          </p:cNvPr>
          <p:cNvSpPr/>
          <p:nvPr/>
        </p:nvSpPr>
        <p:spPr>
          <a:xfrm rot="10800000">
            <a:off x="7057756" y="5708987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39B262-8FAF-45BE-B135-6DD88B469738}"/>
              </a:ext>
            </a:extLst>
          </p:cNvPr>
          <p:cNvCxnSpPr>
            <a:cxnSpLocks/>
            <a:stCxn id="45" idx="0"/>
            <a:endCxn id="47" idx="0"/>
          </p:cNvCxnSpPr>
          <p:nvPr/>
        </p:nvCxnSpPr>
        <p:spPr>
          <a:xfrm>
            <a:off x="6749132" y="5851014"/>
            <a:ext cx="420753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FE413AD-4796-4058-BBFE-520F2DFD6AE1}"/>
              </a:ext>
            </a:extLst>
          </p:cNvPr>
          <p:cNvSpPr/>
          <p:nvPr/>
        </p:nvSpPr>
        <p:spPr>
          <a:xfrm rot="10800000">
            <a:off x="7505016" y="632852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C24C6EB-DE46-4F03-A9D2-CF9852870AC9}"/>
              </a:ext>
            </a:extLst>
          </p:cNvPr>
          <p:cNvSpPr/>
          <p:nvPr/>
        </p:nvSpPr>
        <p:spPr>
          <a:xfrm rot="10800000">
            <a:off x="8373024" y="632852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831187-00C9-4588-A4F1-61F22B1845EB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7617145" y="6470550"/>
            <a:ext cx="868008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7D31DF6-A89D-4AB8-A003-3F5831F7023A}"/>
              </a:ext>
            </a:extLst>
          </p:cNvPr>
          <p:cNvSpPr/>
          <p:nvPr/>
        </p:nvSpPr>
        <p:spPr>
          <a:xfrm rot="10800000">
            <a:off x="4038180" y="2924944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4F90BE92-B175-49AF-8D0F-BE9BB13BA463}"/>
              </a:ext>
            </a:extLst>
          </p:cNvPr>
          <p:cNvSpPr/>
          <p:nvPr/>
        </p:nvSpPr>
        <p:spPr>
          <a:xfrm rot="10800000">
            <a:off x="4038180" y="3542342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16D53DF-22C8-4ED5-806E-C0835AAAF5D6}"/>
              </a:ext>
            </a:extLst>
          </p:cNvPr>
          <p:cNvSpPr/>
          <p:nvPr/>
        </p:nvSpPr>
        <p:spPr>
          <a:xfrm rot="10800000">
            <a:off x="4016406" y="4129077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98F1418-51DD-465F-872A-D817D8CF41D1}"/>
              </a:ext>
            </a:extLst>
          </p:cNvPr>
          <p:cNvSpPr/>
          <p:nvPr/>
        </p:nvSpPr>
        <p:spPr>
          <a:xfrm rot="10800000">
            <a:off x="4466978" y="4774878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82F406E-F7CA-4CE4-B1F6-4F552D03D92A}"/>
              </a:ext>
            </a:extLst>
          </p:cNvPr>
          <p:cNvCxnSpPr>
            <a:cxnSpLocks/>
            <a:stCxn id="49" idx="0"/>
            <a:endCxn id="53" idx="0"/>
          </p:cNvCxnSpPr>
          <p:nvPr/>
        </p:nvCxnSpPr>
        <p:spPr>
          <a:xfrm>
            <a:off x="4594263" y="5497711"/>
            <a:ext cx="1732722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D79F8FE-9325-4458-B544-CABC1D5BF688}"/>
              </a:ext>
            </a:extLst>
          </p:cNvPr>
          <p:cNvSpPr/>
          <p:nvPr/>
        </p:nvSpPr>
        <p:spPr>
          <a:xfrm rot="10800000">
            <a:off x="4482134" y="5355684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9AE59E1-8F2D-4973-AD0A-F3D8BBF12BF6}"/>
              </a:ext>
            </a:extLst>
          </p:cNvPr>
          <p:cNvSpPr/>
          <p:nvPr/>
        </p:nvSpPr>
        <p:spPr>
          <a:xfrm rot="10800000">
            <a:off x="6214856" y="5355684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2DA1EB5A-E681-4017-BCA1-AA350D93B074}"/>
              </a:ext>
            </a:extLst>
          </p:cNvPr>
          <p:cNvSpPr/>
          <p:nvPr/>
        </p:nvSpPr>
        <p:spPr>
          <a:xfrm rot="10800000">
            <a:off x="6644263" y="5994248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7E96371E-D019-4A4B-9B9A-7C55F5DE4FB7}"/>
              </a:ext>
            </a:extLst>
          </p:cNvPr>
          <p:cNvSpPr/>
          <p:nvPr/>
        </p:nvSpPr>
        <p:spPr>
          <a:xfrm rot="10800000">
            <a:off x="7065016" y="5994248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FCA5527-23AB-48EA-A373-FD69D2D8BA2D}"/>
              </a:ext>
            </a:extLst>
          </p:cNvPr>
          <p:cNvCxnSpPr>
            <a:cxnSpLocks/>
            <a:stCxn id="54" idx="0"/>
            <a:endCxn id="55" idx="0"/>
          </p:cNvCxnSpPr>
          <p:nvPr/>
        </p:nvCxnSpPr>
        <p:spPr>
          <a:xfrm>
            <a:off x="6756392" y="6136275"/>
            <a:ext cx="420753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5215B97-022E-4790-B797-1D2BD4A3C7C0}"/>
              </a:ext>
            </a:extLst>
          </p:cNvPr>
          <p:cNvSpPr/>
          <p:nvPr/>
        </p:nvSpPr>
        <p:spPr>
          <a:xfrm rot="10800000">
            <a:off x="7512276" y="6611549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BBE0F09-9919-404D-ADF8-96ED4FAC0DC4}"/>
              </a:ext>
            </a:extLst>
          </p:cNvPr>
          <p:cNvSpPr/>
          <p:nvPr/>
        </p:nvSpPr>
        <p:spPr>
          <a:xfrm rot="10800000">
            <a:off x="8380284" y="6611549"/>
            <a:ext cx="224258" cy="142027"/>
          </a:xfrm>
          <a:prstGeom prst="triangle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1936A9D-18F7-4F3D-BAC6-5F14131A2D08}"/>
              </a:ext>
            </a:extLst>
          </p:cNvPr>
          <p:cNvCxnSpPr>
            <a:cxnSpLocks/>
            <a:stCxn id="57" idx="0"/>
            <a:endCxn id="58" idx="0"/>
          </p:cNvCxnSpPr>
          <p:nvPr/>
        </p:nvCxnSpPr>
        <p:spPr>
          <a:xfrm>
            <a:off x="7624405" y="6753576"/>
            <a:ext cx="868008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0EF9D54-4C33-46BA-B943-01A1BCA5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35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1619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">
            <a:extLst>
              <a:ext uri="{FF2B5EF4-FFF2-40B4-BE49-F238E27FC236}">
                <a16:creationId xmlns:a16="http://schemas.microsoft.com/office/drawing/2014/main" id="{0BC57121-D147-49BC-BFF0-7D14E8A3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SUMMARY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3838BD-0770-4881-B46E-E74F93B5394D}"/>
              </a:ext>
            </a:extLst>
          </p:cNvPr>
          <p:cNvSpPr/>
          <p:nvPr/>
        </p:nvSpPr>
        <p:spPr>
          <a:xfrm>
            <a:off x="45720" y="819872"/>
            <a:ext cx="9052560" cy="880936"/>
          </a:xfrm>
          <a:prstGeom prst="round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AFTER THE KAIZENS &amp; CORRECTIVE ACTIONS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THE RESULTS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E77B3B-3DAD-48FF-97E4-F3CF2BC0D478}"/>
              </a:ext>
            </a:extLst>
          </p:cNvPr>
          <p:cNvSpPr/>
          <p:nvPr/>
        </p:nvSpPr>
        <p:spPr>
          <a:xfrm>
            <a:off x="45720" y="5455117"/>
            <a:ext cx="9052560" cy="1132964"/>
          </a:xfrm>
          <a:prstGeom prst="roundRect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THE TCE REJECTION HAS BEEN </a:t>
            </a:r>
            <a:r>
              <a:rPr lang="en-US" sz="36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REDUCEED</a:t>
            </a:r>
            <a:endParaRPr lang="en-US" sz="2800" b="1" dirty="0">
              <a:solidFill>
                <a:srgbClr val="00800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5192A-5D83-4226-8D2D-FC558FE2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36</a:t>
            </a:fld>
            <a:r>
              <a:rPr lang="en-US" altLang="ja-JP"/>
              <a:t>/47</a:t>
            </a:r>
            <a:endParaRPr lang="en-US" altLang="ja-JP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4A0098B-E05C-4543-9C64-9F0C08B65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9019023"/>
              </p:ext>
            </p:extLst>
          </p:nvPr>
        </p:nvGraphicFramePr>
        <p:xfrm>
          <a:off x="4578694" y="1855797"/>
          <a:ext cx="447513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015A814-95A6-4911-AE86-1C71105C7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613607"/>
              </p:ext>
            </p:extLst>
          </p:nvPr>
        </p:nvGraphicFramePr>
        <p:xfrm>
          <a:off x="-9399" y="1827182"/>
          <a:ext cx="4574706" cy="356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80F227E5-2F52-4E8D-8EDD-BEB712E3D468}"/>
              </a:ext>
            </a:extLst>
          </p:cNvPr>
          <p:cNvSpPr/>
          <p:nvPr/>
        </p:nvSpPr>
        <p:spPr>
          <a:xfrm>
            <a:off x="2832828" y="2561768"/>
            <a:ext cx="3478343" cy="1734463"/>
          </a:xfrm>
          <a:prstGeom prst="ellipse">
            <a:avLst/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</a:rPr>
              <a:t>TOTAL SAVING  :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 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0.343 MIL / ANNUM</a:t>
            </a:r>
          </a:p>
        </p:txBody>
      </p:sp>
    </p:spTree>
    <p:extLst>
      <p:ext uri="{BB962C8B-B14F-4D97-AF65-F5344CB8AC3E}">
        <p14:creationId xmlns:p14="http://schemas.microsoft.com/office/powerpoint/2010/main" val="2822360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2" name="Text Box 425"/>
          <p:cNvSpPr txBox="1">
            <a:spLocks noChangeArrowheads="1"/>
          </p:cNvSpPr>
          <p:nvPr/>
        </p:nvSpPr>
        <p:spPr bwMode="auto">
          <a:xfrm>
            <a:off x="1383865" y="3924553"/>
            <a:ext cx="1507144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Brain storming</a:t>
            </a:r>
          </a:p>
        </p:txBody>
      </p:sp>
      <p:sp>
        <p:nvSpPr>
          <p:cNvPr id="67593" name="Rectangle 8"/>
          <p:cNvSpPr>
            <a:spLocks noChangeArrowheads="1"/>
          </p:cNvSpPr>
          <p:nvPr/>
        </p:nvSpPr>
        <p:spPr bwMode="auto">
          <a:xfrm>
            <a:off x="6276724" y="1253682"/>
            <a:ext cx="2587055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Cause and Effect Diagram</a:t>
            </a:r>
          </a:p>
        </p:txBody>
      </p:sp>
      <p:sp>
        <p:nvSpPr>
          <p:cNvPr id="67599" name="Rectangle 2"/>
          <p:cNvSpPr>
            <a:spLocks noChangeArrowheads="1"/>
          </p:cNvSpPr>
          <p:nvPr/>
        </p:nvSpPr>
        <p:spPr bwMode="gray">
          <a:xfrm>
            <a:off x="395535" y="764704"/>
            <a:ext cx="815699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solidFill>
                  <a:srgbClr val="E335DB"/>
                </a:solidFill>
                <a:latin typeface="Arial" panose="020B0604020202020204" pitchFamily="34" charset="0"/>
              </a:rPr>
              <a:t>We used following QC tools &amp; Techniques for our project</a:t>
            </a:r>
          </a:p>
        </p:txBody>
      </p:sp>
      <p:sp>
        <p:nvSpPr>
          <p:cNvPr id="67600" name="Rectangle 19"/>
          <p:cNvSpPr>
            <a:spLocks noChangeArrowheads="1"/>
          </p:cNvSpPr>
          <p:nvPr/>
        </p:nvSpPr>
        <p:spPr bwMode="auto">
          <a:xfrm>
            <a:off x="3846858" y="1248949"/>
            <a:ext cx="1369286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KJ METHOD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-96458" y="0"/>
            <a:ext cx="924045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QC TOOLS &amp; TECHNICS USED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968232" y="1227011"/>
            <a:ext cx="1119217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Histogram</a:t>
            </a: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066255" y="3924553"/>
            <a:ext cx="755335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C8D6C-330C-43B3-89AE-CE87CE0D73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7" y="4358033"/>
            <a:ext cx="3264148" cy="2418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FB2F5-30EE-4192-A288-960419D4E4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3941" y="4397363"/>
            <a:ext cx="3579962" cy="237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500B3-6709-427D-B52D-C9FACFFF62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35414"/>
            <a:ext cx="3055681" cy="20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E902A5-E485-4C59-A64B-A1D5DC4E31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739" y="1635414"/>
            <a:ext cx="2793524" cy="2095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5A0698-A304-49BC-AF7D-B780BBE5CC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892" y="1635414"/>
            <a:ext cx="2746719" cy="2154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2975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67463"/>
              </p:ext>
            </p:extLst>
          </p:nvPr>
        </p:nvGraphicFramePr>
        <p:xfrm>
          <a:off x="0" y="836712"/>
          <a:ext cx="9144000" cy="6021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03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PARAMETER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BENIFITS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REMARK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l"/>
                      <a:r>
                        <a:rPr lang="en-IN" sz="3600" dirty="0"/>
                        <a:t>P</a:t>
                      </a:r>
                      <a:r>
                        <a:rPr lang="en-IN" sz="1600" dirty="0"/>
                        <a:t>RODUCTION</a:t>
                      </a:r>
                      <a:endParaRPr lang="en-IN" sz="1600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Calibri" panose="020F0502020204030204" pitchFamily="34" charset="0"/>
                        </a:rPr>
                        <a:t>PRODUCTIVITY IMPROVED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l"/>
                      <a:r>
                        <a:rPr lang="en-IN" sz="3600" dirty="0"/>
                        <a:t>Q</a:t>
                      </a:r>
                      <a:r>
                        <a:rPr lang="en-IN" dirty="0"/>
                        <a:t>UALITY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REJECTION REDUCED</a:t>
                      </a:r>
                      <a:endParaRPr lang="en-IN" sz="2400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l"/>
                      <a:r>
                        <a:rPr lang="en-IN" sz="3600" dirty="0"/>
                        <a:t>C</a:t>
                      </a:r>
                      <a:r>
                        <a:rPr lang="en-IN" dirty="0"/>
                        <a:t>OST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Calibri" panose="020F0502020204030204" pitchFamily="34" charset="0"/>
                        </a:rPr>
                        <a:t>COST OF QUALITY REDUCED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l"/>
                      <a:r>
                        <a:rPr lang="en-IN" sz="3600" dirty="0"/>
                        <a:t>D</a:t>
                      </a:r>
                      <a:r>
                        <a:rPr lang="en-IN" dirty="0"/>
                        <a:t>ELIVERY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>
                          <a:latin typeface="Calibri" panose="020F0502020204030204" pitchFamily="34" charset="0"/>
                        </a:rPr>
                        <a:t>ON TIME DELIVERY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l"/>
                      <a:r>
                        <a:rPr lang="en-IN" sz="3600" dirty="0"/>
                        <a:t>S</a:t>
                      </a:r>
                      <a:r>
                        <a:rPr lang="en-IN" dirty="0"/>
                        <a:t>AFTEY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ZERO ACCIDENT</a:t>
                      </a:r>
                      <a:endParaRPr lang="en-IN" sz="2400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b="0" dirty="0">
                        <a:solidFill>
                          <a:srgbClr val="0070C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4542">
                <a:tc>
                  <a:txBody>
                    <a:bodyPr/>
                    <a:lstStyle/>
                    <a:p>
                      <a:pPr algn="l"/>
                      <a:r>
                        <a:rPr lang="en-IN" sz="3600" dirty="0"/>
                        <a:t>M</a:t>
                      </a:r>
                      <a:r>
                        <a:rPr lang="en-IN" dirty="0"/>
                        <a:t>ORAL</a:t>
                      </a:r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latin typeface="Calibri" panose="020F0502020204030204" pitchFamily="34" charset="0"/>
                        </a:rPr>
                        <a:t>OPERATOR FATIGUE REDUCED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1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37" descr="C:\Program Files\Common Files\Microsoft Shared\Clipart\cagcat50\pe01832_.w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1708912"/>
            <a:ext cx="2491552" cy="227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C3339DB8-AF08-4373-93FC-282F11671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7596336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IN TANGEBLE BENIFITS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27C02-2E95-4EFA-8133-7CE620F133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5" b="89823" l="897" r="97758">
                        <a14:foregroundMark x1="6726" y1="46460" x2="6726" y2="46460"/>
                        <a14:foregroundMark x1="39462" y1="6195" x2="39462" y2="6195"/>
                        <a14:foregroundMark x1="93722" y1="50442" x2="93722" y2="50442"/>
                        <a14:foregroundMark x1="1345" y1="42035" x2="1345" y2="42035"/>
                        <a14:foregroundMark x1="37668" y1="1327" x2="37668" y2="1327"/>
                        <a14:foregroundMark x1="98206" y1="56637" x2="98206" y2="56637"/>
                        <a14:foregroundMark x1="66368" y1="89823" x2="66368" y2="89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4712" y="4242202"/>
            <a:ext cx="2181784" cy="22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4A593C-B054-46F7-88CD-E26E2501F0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106"/>
          <p:cNvSpPr>
            <a:spLocks noChangeArrowheads="1"/>
          </p:cNvSpPr>
          <p:nvPr/>
        </p:nvSpPr>
        <p:spPr bwMode="auto">
          <a:xfrm>
            <a:off x="-35793" y="3429000"/>
            <a:ext cx="9144000" cy="10080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5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P創英角ｺﾞｼｯｸUB" pitchFamily="50" charset="-128"/>
                <a:ea typeface="+mn-ea"/>
              </a:rPr>
              <a:t>THANK YOU</a:t>
            </a:r>
            <a:endParaRPr lang="ja-JP" altLang="en-US" sz="11500" b="1" i="1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P創英角ｺﾞｼｯｸUB" pitchFamily="50" charset="-128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478477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7" name="Picture 3" descr="4903d3b9-4ef2-4365-94bb-cca24c7c98a0@apcprd0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8624" y="3219161"/>
            <a:ext cx="1803456" cy="20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3" descr="I:\yatender\conrod2_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005615">
            <a:off x="6188283" y="2053972"/>
            <a:ext cx="1449387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733800" y="1587375"/>
            <a:ext cx="1066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ja-JP">
              <a:solidFill>
                <a:schemeClr val="tx1"/>
              </a:solidFill>
            </a:endParaRPr>
          </a:p>
        </p:txBody>
      </p:sp>
      <p:pic>
        <p:nvPicPr>
          <p:cNvPr id="11267" name="Picture 6" descr="I:\yatender\gears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33423">
            <a:off x="3711916" y="1584500"/>
            <a:ext cx="944563" cy="138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4" descr="I:\yatender\cam,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2899" y="2017461"/>
            <a:ext cx="1287463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5651" y="1204235"/>
            <a:ext cx="1694159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MOTOR CYCLE TRANSMISSION </a:t>
            </a:r>
          </a:p>
        </p:txBody>
      </p:sp>
      <p:sp>
        <p:nvSpPr>
          <p:cNvPr id="24" name="角丸四角形 17">
            <a:extLst>
              <a:ext uri="{FF2B5EF4-FFF2-40B4-BE49-F238E27FC236}">
                <a16:creationId xmlns:a16="http://schemas.microsoft.com/office/drawing/2014/main" id="{7C4285EF-A4D6-42E9-BD41-7764469C4580}"/>
              </a:ext>
            </a:extLst>
          </p:cNvPr>
          <p:cNvSpPr/>
          <p:nvPr/>
        </p:nvSpPr>
        <p:spPr>
          <a:xfrm>
            <a:off x="1873083" y="1204235"/>
            <a:ext cx="1639368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SCOOTER TRANSMISSION</a:t>
            </a:r>
          </a:p>
        </p:txBody>
      </p:sp>
      <p:sp>
        <p:nvSpPr>
          <p:cNvPr id="25" name="角丸四角形 17">
            <a:extLst>
              <a:ext uri="{FF2B5EF4-FFF2-40B4-BE49-F238E27FC236}">
                <a16:creationId xmlns:a16="http://schemas.microsoft.com/office/drawing/2014/main" id="{1DFD78C6-370A-4412-A725-76255E65BCD8}"/>
              </a:ext>
            </a:extLst>
          </p:cNvPr>
          <p:cNvSpPr/>
          <p:nvPr/>
        </p:nvSpPr>
        <p:spPr>
          <a:xfrm>
            <a:off x="3626998" y="1204235"/>
            <a:ext cx="1173602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ENGINE GEAR</a:t>
            </a:r>
          </a:p>
        </p:txBody>
      </p:sp>
      <p:sp>
        <p:nvSpPr>
          <p:cNvPr id="26" name="角丸四角形 17">
            <a:extLst>
              <a:ext uri="{FF2B5EF4-FFF2-40B4-BE49-F238E27FC236}">
                <a16:creationId xmlns:a16="http://schemas.microsoft.com/office/drawing/2014/main" id="{2C2BA2D8-AA27-48BB-BD20-AEE24148C27C}"/>
              </a:ext>
            </a:extLst>
          </p:cNvPr>
          <p:cNvSpPr/>
          <p:nvPr/>
        </p:nvSpPr>
        <p:spPr>
          <a:xfrm>
            <a:off x="4930492" y="1204235"/>
            <a:ext cx="1412275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CAM SHAFT</a:t>
            </a:r>
          </a:p>
        </p:txBody>
      </p:sp>
      <p:sp>
        <p:nvSpPr>
          <p:cNvPr id="27" name="角丸四角形 17">
            <a:extLst>
              <a:ext uri="{FF2B5EF4-FFF2-40B4-BE49-F238E27FC236}">
                <a16:creationId xmlns:a16="http://schemas.microsoft.com/office/drawing/2014/main" id="{2DBF9A84-3954-4601-A5DD-55E5FC9FB6A8}"/>
              </a:ext>
            </a:extLst>
          </p:cNvPr>
          <p:cNvSpPr/>
          <p:nvPr/>
        </p:nvSpPr>
        <p:spPr>
          <a:xfrm>
            <a:off x="6453633" y="1204235"/>
            <a:ext cx="1496876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CONNECTING ROD</a:t>
            </a:r>
          </a:p>
        </p:txBody>
      </p:sp>
      <p:sp>
        <p:nvSpPr>
          <p:cNvPr id="28" name="角丸四角形 17">
            <a:extLst>
              <a:ext uri="{FF2B5EF4-FFF2-40B4-BE49-F238E27FC236}">
                <a16:creationId xmlns:a16="http://schemas.microsoft.com/office/drawing/2014/main" id="{2E380F54-79BE-4A76-89E5-C7C33D590E6C}"/>
              </a:ext>
            </a:extLst>
          </p:cNvPr>
          <p:cNvSpPr/>
          <p:nvPr/>
        </p:nvSpPr>
        <p:spPr>
          <a:xfrm>
            <a:off x="8042128" y="1204235"/>
            <a:ext cx="1024525" cy="45720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KICK ASSY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BDA57-057F-4B6A-AD13-81566394C8EA}"/>
              </a:ext>
            </a:extLst>
          </p:cNvPr>
          <p:cNvSpPr txBox="1"/>
          <p:nvPr/>
        </p:nvSpPr>
        <p:spPr>
          <a:xfrm>
            <a:off x="0" y="5794046"/>
            <a:ext cx="9144000" cy="1080006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</a:rPr>
              <a:t>WE WERE IN OPERATION SINCE 2013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51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PLANT INTRODUCTION</a:t>
            </a: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882949"/>
            <a:ext cx="16002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0" descr="I:\yatender\assembly2_large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55" b="90722" l="1026" r="95385">
                        <a14:foregroundMark x1="6154" y1="48454" x2="6154" y2="48454"/>
                        <a14:foregroundMark x1="1538" y1="50515" x2="1538" y2="50515"/>
                        <a14:foregroundMark x1="95385" y1="45361" x2="95385" y2="45361"/>
                        <a14:foregroundMark x1="76923" y1="5155" x2="76923" y2="5155"/>
                        <a14:foregroundMark x1="31795" y1="11340" x2="31795" y2="11340"/>
                        <a14:foregroundMark x1="34359" y1="16495" x2="34359" y2="16495"/>
                        <a14:foregroundMark x1="34359" y1="88660" x2="34359" y2="88660"/>
                        <a14:foregroundMark x1="89744" y1="54639" x2="89744" y2="54639"/>
                        <a14:foregroundMark x1="76923" y1="90722" x2="76923" y2="90722"/>
                        <a14:foregroundMark x1="73333" y1="10309" x2="73333" y2="10309"/>
                        <a14:foregroundMark x1="47179" y1="16495" x2="47179" y2="16495"/>
                        <a14:foregroundMark x1="59487" y1="22680" x2="59487" y2="22680"/>
                        <a14:foregroundMark x1="5128" y1="54639" x2="5128" y2="54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" y="1831722"/>
            <a:ext cx="18573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121684" y="847359"/>
            <a:ext cx="26262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3399"/>
                </a:solidFill>
                <a:latin typeface="Arial" panose="020B0604020202020204" pitchFamily="34" charset="0"/>
              </a:rPr>
              <a:t>WE MANUFACTURE</a:t>
            </a:r>
            <a:endParaRPr lang="en-IN" altLang="en-US" sz="2000" dirty="0">
              <a:solidFill>
                <a:srgbClr val="FF3399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12"/>
          <p:cNvSpPr txBox="1">
            <a:spLocks noChangeArrowheads="1"/>
          </p:cNvSpPr>
          <p:nvPr/>
        </p:nvSpPr>
        <p:spPr bwMode="auto">
          <a:xfrm>
            <a:off x="34692" y="2780928"/>
            <a:ext cx="19386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dirty="0">
                <a:solidFill>
                  <a:srgbClr val="FF3399"/>
                </a:solidFill>
                <a:latin typeface="Arial" panose="020B0604020202020204" pitchFamily="34" charset="0"/>
              </a:rPr>
              <a:t>OUR FACILITY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58520" y="3461749"/>
            <a:ext cx="2016577" cy="1512432"/>
          </a:xfrm>
          <a:prstGeom prst="rect">
            <a:avLst/>
          </a:prstGeom>
        </p:spPr>
      </p:pic>
      <p:sp>
        <p:nvSpPr>
          <p:cNvPr id="32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1713108" y="5285528"/>
            <a:ext cx="1538064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GEAR CUTTING</a:t>
            </a:r>
          </a:p>
        </p:txBody>
      </p:sp>
      <p:sp>
        <p:nvSpPr>
          <p:cNvPr id="33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3488624" y="5285528"/>
            <a:ext cx="1694159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HEAT TREATMENT</a:t>
            </a:r>
          </a:p>
        </p:txBody>
      </p:sp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723" b="92437" l="2976" r="94643">
                        <a14:foregroundMark x1="78571" y1="66387" x2="78571" y2="66387"/>
                        <a14:foregroundMark x1="71429" y1="7563" x2="71429" y2="7563"/>
                        <a14:foregroundMark x1="90476" y1="29412" x2="90476" y2="29412"/>
                        <a14:foregroundMark x1="91667" y1="68908" x2="91667" y2="68908"/>
                        <a14:foregroundMark x1="77976" y1="89916" x2="77976" y2="89916"/>
                        <a14:foregroundMark x1="73810" y1="91597" x2="73810" y2="91597"/>
                        <a14:foregroundMark x1="81548" y1="93277" x2="81548" y2="93277"/>
                        <a14:foregroundMark x1="94643" y1="56303" x2="94643" y2="56303"/>
                        <a14:foregroundMark x1="5952" y1="58824" x2="5952" y2="58824"/>
                        <a14:foregroundMark x1="2976" y1="57983" x2="2976" y2="57983"/>
                        <a14:foregroundMark x1="49405" y1="58824" x2="49405" y2="58824"/>
                        <a14:foregroundMark x1="30952" y1="57143" x2="30952" y2="57143"/>
                        <a14:foregroundMark x1="17857" y1="57143" x2="17857" y2="57143"/>
                        <a14:foregroundMark x1="60119" y1="26891" x2="60119" y2="26891"/>
                        <a14:foregroundMark x1="57143" y1="32773" x2="57143" y2="32773"/>
                        <a14:foregroundMark x1="54167" y1="36975" x2="54167" y2="36975"/>
                        <a14:foregroundMark x1="64286" y1="27731" x2="64286" y2="27731"/>
                        <a14:foregroundMark x1="70238" y1="19328" x2="70238" y2="19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218" y="1702487"/>
            <a:ext cx="16002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107239" y="5285528"/>
            <a:ext cx="1368417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FORGING</a:t>
            </a:r>
          </a:p>
        </p:txBody>
      </p:sp>
      <p:sp>
        <p:nvSpPr>
          <p:cNvPr id="35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5420235" y="5285528"/>
            <a:ext cx="1694159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GRINDING</a:t>
            </a:r>
          </a:p>
        </p:txBody>
      </p:sp>
      <p:sp>
        <p:nvSpPr>
          <p:cNvPr id="36" name="角丸四角形 17">
            <a:extLst>
              <a:ext uri="{FF2B5EF4-FFF2-40B4-BE49-F238E27FC236}">
                <a16:creationId xmlns:a16="http://schemas.microsoft.com/office/drawing/2014/main" id="{3D601E60-C4C6-4DA0-A3D6-928B1948D69C}"/>
              </a:ext>
            </a:extLst>
          </p:cNvPr>
          <p:cNvSpPr/>
          <p:nvPr/>
        </p:nvSpPr>
        <p:spPr>
          <a:xfrm>
            <a:off x="7351846" y="5285528"/>
            <a:ext cx="1694159" cy="365760"/>
          </a:xfrm>
          <a:prstGeom prst="roundRect">
            <a:avLst>
              <a:gd name="adj" fmla="val 10169"/>
            </a:avLst>
          </a:prstGeom>
          <a:solidFill>
            <a:srgbClr val="CCFF99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b="1" dirty="0">
                <a:solidFill>
                  <a:srgbClr val="008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ASSEMBLY</a:t>
            </a:r>
          </a:p>
        </p:txBody>
      </p:sp>
      <p:pic>
        <p:nvPicPr>
          <p:cNvPr id="178178" name="Picture 2" descr="c6fe3236-1745-4ccb-9177-88068c92d9a9@apcprd01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5288451" y="3404228"/>
            <a:ext cx="2024412" cy="162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3" descr="1953ab54-cd5b-4d21-9ba7-794de008ca9a@apcprd01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146214" y="3404669"/>
            <a:ext cx="2037858" cy="162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" descr="Y:\NHC CIRCLE 2018\IMG_0733.jpg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380193" y="3314193"/>
            <a:ext cx="2020318" cy="180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228" name="Picture 4" descr="52183f0a-23d1-4e28-aaa0-2543f0829b13@apcprd01"/>
          <p:cNvPicPr>
            <a:picLocks noChangeAspect="1" noChangeArrowheads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13108" y="3219161"/>
            <a:ext cx="1634756" cy="200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83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0" y="-38100"/>
            <a:ext cx="9144000" cy="647700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TEAM INTRODUCTION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D6D51-24C8-4C72-8183-C48866590E0C}"/>
              </a:ext>
            </a:extLst>
          </p:cNvPr>
          <p:cNvSpPr/>
          <p:nvPr/>
        </p:nvSpPr>
        <p:spPr>
          <a:xfrm>
            <a:off x="2563394" y="840704"/>
            <a:ext cx="4066342" cy="19442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000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HORIZON</a:t>
            </a:r>
            <a:endParaRPr lang="en-US" sz="1400" b="1" dirty="0">
              <a:solidFill>
                <a:srgbClr val="008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sz="1400" b="1" dirty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sz="1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TOTAL MEMBERS     	: 6 PERSON</a:t>
            </a:r>
          </a:p>
          <a:p>
            <a:endParaRPr lang="en-US" sz="1400" b="1" dirty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sz="1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 OF MEETINGS     	: 5</a:t>
            </a:r>
          </a:p>
          <a:p>
            <a:endParaRPr lang="en-US" sz="1400" b="1" dirty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sz="1400" b="1" dirty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TOTAL ATTENDANCE 	: 91%</a:t>
            </a:r>
          </a:p>
          <a:p>
            <a:pPr algn="ctr"/>
            <a:endParaRPr lang="en-US" sz="1400" b="1" dirty="0">
              <a:solidFill>
                <a:srgbClr val="008000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BC515F-B06D-40DD-8A7A-99B1FD156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1134" y="3033676"/>
            <a:ext cx="2011680" cy="221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X:\HOD PHOTOS\DSC_0401.JPG">
            <a:extLst>
              <a:ext uri="{FF2B5EF4-FFF2-40B4-BE49-F238E27FC236}">
                <a16:creationId xmlns:a16="http://schemas.microsoft.com/office/drawing/2014/main" id="{84FF5E7F-7238-4489-B62C-D7AE82A575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08" y="803193"/>
            <a:ext cx="2050945" cy="20803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180226" name="Picture 2" descr="Image">
            <a:extLst>
              <a:ext uri="{FF2B5EF4-FFF2-40B4-BE49-F238E27FC236}">
                <a16:creationId xmlns:a16="http://schemas.microsoft.com/office/drawing/2014/main" id="{BAF26291-33E4-4A40-8F20-80DF2E29D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9830" y="3033675"/>
            <a:ext cx="2011680" cy="21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3" descr="Image">
            <a:extLst>
              <a:ext uri="{FF2B5EF4-FFF2-40B4-BE49-F238E27FC236}">
                <a16:creationId xmlns:a16="http://schemas.microsoft.com/office/drawing/2014/main" id="{BDFA6995-EEC3-4ECD-89F1-880C2A940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742" y="3033675"/>
            <a:ext cx="2011680" cy="217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4" descr="Image">
            <a:extLst>
              <a:ext uri="{FF2B5EF4-FFF2-40B4-BE49-F238E27FC236}">
                <a16:creationId xmlns:a16="http://schemas.microsoft.com/office/drawing/2014/main" id="{2A12A8AE-52FD-4E19-9EC2-807B3E80D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12000" y="803193"/>
            <a:ext cx="2098277" cy="216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9" name="Picture 5" descr="Image">
            <a:extLst>
              <a:ext uri="{FF2B5EF4-FFF2-40B4-BE49-F238E27FC236}">
                <a16:creationId xmlns:a16="http://schemas.microsoft.com/office/drawing/2014/main" id="{169DF556-F23A-425C-B4B9-FFCC00DA8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2438" y="3033676"/>
            <a:ext cx="2011680" cy="227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F9B58-AF77-488E-B8EA-D0264C19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5</a:t>
            </a:fld>
            <a:r>
              <a:rPr lang="en-US" altLang="ja-JP"/>
              <a:t>/47</a:t>
            </a:r>
            <a:endParaRPr lang="en-US" altLang="ja-JP" dirty="0"/>
          </a:p>
        </p:txBody>
      </p:sp>
      <p:sp>
        <p:nvSpPr>
          <p:cNvPr id="33" name="Rectangle 32"/>
          <p:cNvSpPr/>
          <p:nvPr/>
        </p:nvSpPr>
        <p:spPr>
          <a:xfrm>
            <a:off x="6948276" y="2442599"/>
            <a:ext cx="2016224" cy="54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SAJIN ( Prod.)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STRENGTH:  MACHINING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279AB1-B307-4248-B3B5-BD97D4791976}"/>
              </a:ext>
            </a:extLst>
          </p:cNvPr>
          <p:cNvSpPr/>
          <p:nvPr/>
        </p:nvSpPr>
        <p:spPr>
          <a:xfrm>
            <a:off x="185568" y="2429817"/>
            <a:ext cx="2016224" cy="54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UDAYKUMAR HOSUR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STRENGTH: GIVING IDEAS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1000" y="4848634"/>
            <a:ext cx="2011680" cy="54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SHIVKUAMR ( PROD 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STRENGTH: PROGRAMMING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390259" y="4848634"/>
            <a:ext cx="2011680" cy="54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ARUN (PROD)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STRENGTH: PART SETTING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12770" y="4848634"/>
            <a:ext cx="2011680" cy="54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VIGNESH (MAINT)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STRENGTH:  TOOLING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08776" y="4848634"/>
            <a:ext cx="2011680" cy="5486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BHASKAR ( QA)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STRENGTH: SHARING INFORMATION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310379-C3E0-48CA-9866-8D5A9D9EC6FF}"/>
              </a:ext>
            </a:extLst>
          </p:cNvPr>
          <p:cNvSpPr txBox="1"/>
          <p:nvPr/>
        </p:nvSpPr>
        <p:spPr>
          <a:xfrm>
            <a:off x="0" y="5560187"/>
            <a:ext cx="9144000" cy="131386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</a:rPr>
              <a:t>OUR STRENGTH IS </a:t>
            </a:r>
            <a:r>
              <a:rPr lang="en-IN" sz="4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itchFamily="2" charset="0"/>
              </a:rPr>
              <a:t>GEAR CUTTING</a:t>
            </a:r>
            <a:endParaRPr lang="en-IN" sz="3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24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3999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v"/>
              <a:defRPr/>
            </a:pPr>
            <a:r>
              <a:rPr lang="en-US" altLang="en-US" sz="2800" b="1" dirty="0">
                <a:effectLst>
                  <a:glow rad="127000"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itchFamily="50" charset="-128"/>
                <a:ea typeface="+mn-ea"/>
              </a:rPr>
              <a:t> ACTIVITY SCHEDULE PLANNING</a:t>
            </a: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26347" y="805857"/>
            <a:ext cx="8897723" cy="1050597"/>
            <a:chOff x="108784" y="969005"/>
            <a:chExt cx="8897724" cy="1050754"/>
          </a:xfrm>
        </p:grpSpPr>
        <p:sp>
          <p:nvSpPr>
            <p:cNvPr id="6" name="Rectangle 5"/>
            <p:cNvSpPr/>
            <p:nvPr/>
          </p:nvSpPr>
          <p:spPr>
            <a:xfrm>
              <a:off x="110028" y="969005"/>
              <a:ext cx="8881572" cy="849440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108784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798" y="969005"/>
              <a:ext cx="2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04811" y="1008343"/>
              <a:ext cx="2743201" cy="2770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CIRCLE NAME: </a:t>
              </a:r>
              <a:r>
                <a:rPr lang="en-US" altLang="en-US" sz="1200" b="1" dirty="0">
                  <a:solidFill>
                    <a:srgbClr val="0000FF"/>
                  </a:solidFill>
                </a:rPr>
                <a:t>HORIZON</a:t>
              </a:r>
              <a:endParaRPr lang="en-US" altLang="en-US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PROJECT:-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en-US" sz="1100" b="1" dirty="0">
                  <a:solidFill>
                    <a:srgbClr val="FF0000"/>
                  </a:solidFill>
                </a:rPr>
                <a:t>TCE  REDUCTION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581399" y="169888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4088455" y="1026003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FACILITATOR:- UDAY SAAN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6895788" y="969005"/>
              <a:ext cx="0" cy="860686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828798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NOV-18-1W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MONTH:- JAN-19 4W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COMPLETED:-1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69358" y="1279740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30108" y="1003944"/>
              <a:ext cx="1676400" cy="101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  <a:highlight>
                    <a:srgbClr val="FFFF00"/>
                  </a:highlight>
                </a:rPr>
                <a:t>1.SAJIN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2. BHASKAR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3. SHIV KUMAR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4. VIGNESH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5. ARUN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0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21" name="Straight Connector 24"/>
          <p:cNvCxnSpPr>
            <a:cxnSpLocks noChangeShapeType="1"/>
          </p:cNvCxnSpPr>
          <p:nvPr/>
        </p:nvCxnSpPr>
        <p:spPr bwMode="auto">
          <a:xfrm>
            <a:off x="119252" y="1167276"/>
            <a:ext cx="6781799" cy="0"/>
          </a:xfrm>
          <a:prstGeom prst="line">
            <a:avLst/>
          </a:prstGeom>
          <a:noFill/>
          <a:ln w="9525" algn="ctr">
            <a:solidFill>
              <a:srgbClr val="4A7E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009085"/>
              </p:ext>
            </p:extLst>
          </p:nvPr>
        </p:nvGraphicFramePr>
        <p:xfrm>
          <a:off x="0" y="1797204"/>
          <a:ext cx="9144003" cy="5060799"/>
        </p:xfrm>
        <a:graphic>
          <a:graphicData uri="http://schemas.openxmlformats.org/drawingml/2006/table">
            <a:tbl>
              <a:tblPr/>
              <a:tblGrid>
                <a:gridCol w="434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20">
                  <a:extLst>
                    <a:ext uri="{9D8B030D-6E8A-4147-A177-3AD203B41FA5}">
                      <a16:colId xmlns:a16="http://schemas.microsoft.com/office/drawing/2014/main" val="1528572176"/>
                    </a:ext>
                  </a:extLst>
                </a:gridCol>
                <a:gridCol w="58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499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178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SL NO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ITEM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PDCA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RESP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PLAN /</a:t>
                      </a:r>
                    </a:p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ACTUAL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N0V-18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DEC-18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JAN-19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1W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2W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4W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1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 SELECTION OF THE THEME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2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GRASP THE CURRENT SITUATION &amp; SETTING THE GOAL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3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DRAWING THE ACTION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4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ANALYSIS OF THE RELAVENT FACTORS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5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EXAMINATION &amp; IMPLEMENTATION OF COUNTERMEASURES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DO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84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  <a:endParaRPr lang="en-IN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Bookman" pitchFamily="18" charset="0"/>
                        <a:ea typeface="+mn-ea"/>
                        <a:cs typeface="+mn-cs"/>
                      </a:endParaRP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6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CONFIRMATION OF THE EFFECTS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CHECK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5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7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STANDARDIZATION </a:t>
                      </a:r>
                    </a:p>
                  </a:txBody>
                  <a:tcPr marL="6545" marR="6545" marT="6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ACT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  <a:ea typeface="+mn-ea"/>
                          <a:cs typeface="+mn-cs"/>
                        </a:rPr>
                        <a:t> TEAM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PLAN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5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Bookman" pitchFamily="18" charset="0"/>
                        </a:rPr>
                        <a:t> ACTUAL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538" marR="6538" marT="65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SpPr/>
          <p:nvPr/>
        </p:nvSpPr>
        <p:spPr>
          <a:xfrm rot="10800000">
            <a:off x="4016406" y="261327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7" name="Straight Connector 6"/>
          <p:cNvCxnSpPr>
            <a:cxnSpLocks/>
            <a:stCxn id="40" idx="0"/>
            <a:endCxn id="41" idx="0"/>
          </p:cNvCxnSpPr>
          <p:nvPr/>
        </p:nvCxnSpPr>
        <p:spPr>
          <a:xfrm>
            <a:off x="4572489" y="5229199"/>
            <a:ext cx="1732722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EFD4D5E5-96B9-47AA-A49D-153C70A2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92" y="2891245"/>
            <a:ext cx="2381250" cy="2390775"/>
          </a:xfrm>
          <a:prstGeom prst="rect">
            <a:avLst/>
          </a:prstGeom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42927840-65FC-4D8C-8A13-21AC37E53759}"/>
              </a:ext>
            </a:extLst>
          </p:cNvPr>
          <p:cNvSpPr/>
          <p:nvPr/>
        </p:nvSpPr>
        <p:spPr>
          <a:xfrm rot="10800000">
            <a:off x="4466978" y="4455324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12DB934-DDB1-4DCF-8B32-E023CEF3FFAE}"/>
              </a:ext>
            </a:extLst>
          </p:cNvPr>
          <p:cNvSpPr/>
          <p:nvPr/>
        </p:nvSpPr>
        <p:spPr>
          <a:xfrm rot="10800000">
            <a:off x="4023036" y="3842415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56859418-5597-48F8-B859-22ABD3A9A89D}"/>
              </a:ext>
            </a:extLst>
          </p:cNvPr>
          <p:cNvSpPr/>
          <p:nvPr/>
        </p:nvSpPr>
        <p:spPr>
          <a:xfrm rot="10800000">
            <a:off x="4026345" y="322974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14CCC4BF-B4D9-4ABB-960D-AC62A7ECE692}"/>
              </a:ext>
            </a:extLst>
          </p:cNvPr>
          <p:cNvSpPr/>
          <p:nvPr/>
        </p:nvSpPr>
        <p:spPr>
          <a:xfrm rot="10800000">
            <a:off x="4460360" y="508717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35064F0-B9DE-4ECC-9C02-24FFDE70E8BF}"/>
              </a:ext>
            </a:extLst>
          </p:cNvPr>
          <p:cNvSpPr/>
          <p:nvPr/>
        </p:nvSpPr>
        <p:spPr>
          <a:xfrm rot="10800000">
            <a:off x="6193082" y="5087172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CA5101B-CEC2-432D-A815-9965B5076292}"/>
              </a:ext>
            </a:extLst>
          </p:cNvPr>
          <p:cNvSpPr/>
          <p:nvPr/>
        </p:nvSpPr>
        <p:spPr>
          <a:xfrm rot="10800000">
            <a:off x="6637003" y="5708987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1ED275C3-E411-4518-9EB3-371AD956337E}"/>
              </a:ext>
            </a:extLst>
          </p:cNvPr>
          <p:cNvSpPr/>
          <p:nvPr/>
        </p:nvSpPr>
        <p:spPr>
          <a:xfrm rot="10800000">
            <a:off x="7057756" y="5708987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39B262-8FAF-45BE-B135-6DD88B469738}"/>
              </a:ext>
            </a:extLst>
          </p:cNvPr>
          <p:cNvCxnSpPr>
            <a:cxnSpLocks/>
            <a:stCxn id="45" idx="0"/>
            <a:endCxn id="47" idx="0"/>
          </p:cNvCxnSpPr>
          <p:nvPr/>
        </p:nvCxnSpPr>
        <p:spPr>
          <a:xfrm>
            <a:off x="6749132" y="5851014"/>
            <a:ext cx="420753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FE413AD-4796-4058-BBFE-520F2DFD6AE1}"/>
              </a:ext>
            </a:extLst>
          </p:cNvPr>
          <p:cNvSpPr/>
          <p:nvPr/>
        </p:nvSpPr>
        <p:spPr>
          <a:xfrm rot="10800000">
            <a:off x="7505016" y="632852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C24C6EB-DE46-4F03-A9D2-CF9852870AC9}"/>
              </a:ext>
            </a:extLst>
          </p:cNvPr>
          <p:cNvSpPr/>
          <p:nvPr/>
        </p:nvSpPr>
        <p:spPr>
          <a:xfrm rot="10800000">
            <a:off x="8373024" y="6328523"/>
            <a:ext cx="224258" cy="142027"/>
          </a:xfrm>
          <a:prstGeom prst="triangl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831187-00C9-4588-A4F1-61F22B1845EB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>
            <a:off x="7617145" y="6470550"/>
            <a:ext cx="868008" cy="0"/>
          </a:xfrm>
          <a:prstGeom prst="lin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614ED11-2399-41E3-BE2E-3227C0B6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6</a:t>
            </a:fld>
            <a:r>
              <a:rPr lang="en-US" altLang="ja-JP" dirty="0"/>
              <a:t>/47</a:t>
            </a:r>
          </a:p>
        </p:txBody>
      </p:sp>
    </p:spTree>
    <p:extLst>
      <p:ext uri="{BB962C8B-B14F-4D97-AF65-F5344CB8AC3E}">
        <p14:creationId xmlns:p14="http://schemas.microsoft.com/office/powerpoint/2010/main" val="33875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0D13C-F7D5-4155-A658-90F2D249AB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2060848"/>
            <a:ext cx="9098544" cy="255454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oper Black" pitchFamily="18" charset="0"/>
                <a:ea typeface="DFKai-SB" panose="03000509000000000000" pitchFamily="65" charset="-120"/>
                <a:cs typeface="Aharoni" pitchFamily="2" charset="-79"/>
              </a:rPr>
              <a:t>THEME SELECTION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oper Black" pitchFamily="18" charset="0"/>
              <a:ea typeface="DFKai-SB" panose="03000509000000000000" pitchFamily="65" charset="-120"/>
              <a:cs typeface="Aharoni" pitchFamily="2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CC376-4C56-4A12-ACE7-BBFB0907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7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1655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641c05b0-28a9-4932-ab83-6e7bbfb7bd82@apcprd01">
            <a:extLst>
              <a:ext uri="{FF2B5EF4-FFF2-40B4-BE49-F238E27FC236}">
                <a16:creationId xmlns:a16="http://schemas.microsoft.com/office/drawing/2014/main" id="{2406ED41-FE64-4653-B249-C3DF193B6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866280"/>
            <a:ext cx="9133724" cy="5991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SELECTION OF THE THEME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E1C0B411-6935-4F65-B68E-7D2C2BB18D84}"/>
              </a:ext>
            </a:extLst>
          </p:cNvPr>
          <p:cNvSpPr/>
          <p:nvPr/>
        </p:nvSpPr>
        <p:spPr>
          <a:xfrm>
            <a:off x="6120149" y="1558379"/>
            <a:ext cx="3070814" cy="803315"/>
          </a:xfrm>
          <a:prstGeom prst="cloudCallout">
            <a:avLst>
              <a:gd name="adj1" fmla="val -13158"/>
              <a:gd name="adj2" fmla="val 15858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50" charset="-128"/>
              </a:rPr>
              <a:t>PRODUCTIVITY IMPROVEMENT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41DAC283-C01B-4890-9209-71C01B0DF8FF}"/>
              </a:ext>
            </a:extLst>
          </p:cNvPr>
          <p:cNvSpPr/>
          <p:nvPr/>
        </p:nvSpPr>
        <p:spPr>
          <a:xfrm>
            <a:off x="6680" y="1580409"/>
            <a:ext cx="3070814" cy="864096"/>
          </a:xfrm>
          <a:prstGeom prst="cloudCallout">
            <a:avLst>
              <a:gd name="adj1" fmla="val 26728"/>
              <a:gd name="adj2" fmla="val 7411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50" charset="-128"/>
              </a:rPr>
              <a:t>5S IMPROVEMENT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93EEBC3-7E86-4A49-ABC5-499F728C4A38}"/>
              </a:ext>
            </a:extLst>
          </p:cNvPr>
          <p:cNvSpPr/>
          <p:nvPr/>
        </p:nvSpPr>
        <p:spPr>
          <a:xfrm>
            <a:off x="6392542" y="3892457"/>
            <a:ext cx="2659978" cy="794948"/>
          </a:xfrm>
          <a:prstGeom prst="cloudCallout">
            <a:avLst>
              <a:gd name="adj1" fmla="val -47947"/>
              <a:gd name="adj2" fmla="val -67013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50" charset="-128"/>
              </a:rPr>
              <a:t>REWORK REDUCTION</a:t>
            </a:r>
          </a:p>
        </p:txBody>
      </p: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90F172DC-4986-4AAA-AF9C-14DBD1A38AA0}"/>
              </a:ext>
            </a:extLst>
          </p:cNvPr>
          <p:cNvSpPr/>
          <p:nvPr/>
        </p:nvSpPr>
        <p:spPr>
          <a:xfrm>
            <a:off x="3377216" y="1095940"/>
            <a:ext cx="3047660" cy="864096"/>
          </a:xfrm>
          <a:prstGeom prst="cloudCallout">
            <a:avLst>
              <a:gd name="adj1" fmla="val -59500"/>
              <a:gd name="adj2" fmla="val 11973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50" charset="-128"/>
              </a:rPr>
              <a:t>OEE IMPROVEMENT</a:t>
            </a: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1C5BD70F-8D77-4A0C-8484-51198A6B4207}"/>
              </a:ext>
            </a:extLst>
          </p:cNvPr>
          <p:cNvSpPr/>
          <p:nvPr/>
        </p:nvSpPr>
        <p:spPr>
          <a:xfrm>
            <a:off x="137930" y="4394522"/>
            <a:ext cx="2808313" cy="864096"/>
          </a:xfrm>
          <a:prstGeom prst="cloudCallout">
            <a:avLst>
              <a:gd name="adj1" fmla="val 29687"/>
              <a:gd name="adj2" fmla="val -11012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50" charset="-128"/>
              </a:rPr>
              <a:t>REJECTION REDUCTION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DD731105-0306-4051-8A82-38CB206DFCF3}"/>
              </a:ext>
            </a:extLst>
          </p:cNvPr>
          <p:cNvSpPr/>
          <p:nvPr/>
        </p:nvSpPr>
        <p:spPr>
          <a:xfrm>
            <a:off x="4122204" y="5258618"/>
            <a:ext cx="3479708" cy="864096"/>
          </a:xfrm>
          <a:prstGeom prst="cloudCallout">
            <a:avLst>
              <a:gd name="adj1" fmla="val -19440"/>
              <a:gd name="adj2" fmla="val -22977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eiryo UI" panose="020B0604030504040204" pitchFamily="50" charset="-128"/>
              </a:rPr>
              <a:t>CAPACITY IMPROVEMENT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4E6C-63BF-46E3-A2E0-763B6101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8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00311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FF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51046"/>
              </p:ext>
            </p:extLst>
          </p:nvPr>
        </p:nvGraphicFramePr>
        <p:xfrm>
          <a:off x="19779" y="769166"/>
          <a:ext cx="9104443" cy="5319669"/>
        </p:xfrm>
        <a:graphic>
          <a:graphicData uri="http://schemas.openxmlformats.org/drawingml/2006/table">
            <a:tbl>
              <a:tblPr/>
              <a:tblGrid>
                <a:gridCol w="188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03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45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801591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SERIOUSNESS OF THE NEED FOR AN IMPROVEMENT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CIRCLE CAPABILITY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APPLICATION OF QC TOOLS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TOTAL EVALUATION POINTS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6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C00000"/>
                          </a:solidFill>
                          <a:latin typeface="Calibri"/>
                        </a:rPr>
                        <a:t>GRAPH  OF EVALUATION POINTS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1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DEGREE OF IMPORTANCE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URGENCY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ECONOMC</a:t>
                      </a:r>
                      <a:r>
                        <a:rPr lang="en-US" sz="700" b="1" i="0" u="none" strike="noStrike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FACTOR</a:t>
                      </a:r>
                      <a:endParaRPr lang="en-US" sz="700" b="1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EVERY ONE PARTICIPATE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</a:t>
                      </a:r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CIRCLE SOLVE PROBLEM BY THEMSELVES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FINISH WITH IN THE TARGET TIME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QUALITY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ja-JP" sz="2400" dirty="0">
                        <a:solidFill>
                          <a:srgbClr val="0000FF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PRODUCTIVITY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20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COST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7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DELIVERY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74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4" name="Text Box 459">
            <a:extLst>
              <a:ext uri="{FF2B5EF4-FFF2-40B4-BE49-F238E27FC236}">
                <a16:creationId xmlns:a16="http://schemas.microsoft.com/office/drawing/2014/main" id="{7B68A0C0-2288-4887-945C-09E1CBDC9B58}"/>
              </a:ext>
            </a:extLst>
          </p:cNvPr>
          <p:cNvSpPr txBox="1">
            <a:spLocks noChangeArrowheads="1"/>
          </p:cNvSpPr>
          <p:nvPr/>
        </p:nvSpPr>
        <p:spPr bwMode="auto">
          <a:xfrm rot="2246290">
            <a:off x="396642" y="1139107"/>
            <a:ext cx="152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ja-JP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EVALUATION CRITERIA</a:t>
            </a:r>
          </a:p>
        </p:txBody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id="{795BBAAD-DCD5-40B6-8841-00FB05EFC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147" y="886387"/>
            <a:ext cx="310896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ja-JP" sz="20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kumimoji="0" lang="en-US" altLang="ja-JP" sz="1100" dirty="0">
              <a:solidFill>
                <a:srgbClr val="0000FF"/>
              </a:solidFill>
              <a:latin typeface="Verdana" panose="020B060403050404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7503265" y="1297470"/>
            <a:ext cx="193675" cy="192024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7493537" y="1679798"/>
            <a:ext cx="204788" cy="169863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EF998A-8B58-4001-9A76-58E65C4CC6A8}"/>
              </a:ext>
            </a:extLst>
          </p:cNvPr>
          <p:cNvSpPr/>
          <p:nvPr/>
        </p:nvSpPr>
        <p:spPr>
          <a:xfrm>
            <a:off x="7758059" y="923983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600" dirty="0">
                <a:solidFill>
                  <a:srgbClr val="C00000"/>
                </a:solidFill>
                <a:latin typeface="+mj-lt"/>
              </a:rPr>
              <a:t>   5 P</a:t>
            </a:r>
            <a:r>
              <a:rPr lang="en-IN" dirty="0">
                <a:solidFill>
                  <a:srgbClr val="C00000"/>
                </a:solidFill>
                <a:latin typeface="+mj-lt"/>
              </a:rPr>
              <a:t>OINTS</a:t>
            </a:r>
            <a:r>
              <a:rPr lang="en-IN" sz="1600" dirty="0">
                <a:solidFill>
                  <a:srgbClr val="C00000"/>
                </a:solidFill>
                <a:latin typeface="+mj-lt"/>
              </a:rPr>
              <a:t>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79B2EC-79E0-491F-AC07-C45B8A8D3360}"/>
              </a:ext>
            </a:extLst>
          </p:cNvPr>
          <p:cNvSpPr/>
          <p:nvPr/>
        </p:nvSpPr>
        <p:spPr>
          <a:xfrm>
            <a:off x="7758058" y="1278103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>
                <a:solidFill>
                  <a:srgbClr val="C00000"/>
                </a:solidFill>
                <a:latin typeface="+mj-lt"/>
              </a:rPr>
              <a:t>  3 POINTS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6A8C77-7CBC-422A-B0C7-994797CF328E}"/>
              </a:ext>
            </a:extLst>
          </p:cNvPr>
          <p:cNvSpPr/>
          <p:nvPr/>
        </p:nvSpPr>
        <p:spPr>
          <a:xfrm>
            <a:off x="7758057" y="1644061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>
                <a:solidFill>
                  <a:srgbClr val="C00000"/>
                </a:solidFill>
                <a:latin typeface="+mj-lt"/>
              </a:rPr>
              <a:t> 1 POINT </a:t>
            </a: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5516169" y="544522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6262646" y="544522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427633" y="3706296"/>
            <a:ext cx="146304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426540" y="5451486"/>
            <a:ext cx="1033892" cy="2177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423103" y="2667550"/>
            <a:ext cx="1618540" cy="20400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41">
            <a:extLst>
              <a:ext uri="{FF2B5EF4-FFF2-40B4-BE49-F238E27FC236}">
                <a16:creationId xmlns:a16="http://schemas.microsoft.com/office/drawing/2014/main" id="{35D9E386-89E1-4042-A9A2-F8D8319DF2C1}"/>
              </a:ext>
            </a:extLst>
          </p:cNvPr>
          <p:cNvSpPr/>
          <p:nvPr/>
        </p:nvSpPr>
        <p:spPr>
          <a:xfrm>
            <a:off x="102357" y="2386361"/>
            <a:ext cx="8939286" cy="7916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2" name="テキスト ボックス 3">
            <a:extLst>
              <a:ext uri="{FF2B5EF4-FFF2-40B4-BE49-F238E27FC236}">
                <a16:creationId xmlns:a16="http://schemas.microsoft.com/office/drawing/2014/main" id="{B7E79B37-F3F9-48B1-BC01-0E540FE2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9" y="6196368"/>
            <a:ext cx="9104443" cy="6616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4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en-US" sz="3200" dirty="0">
                <a:latin typeface="Segoe Script" pitchFamily="34" charset="0"/>
              </a:rPr>
              <a:t>PROBLEM</a:t>
            </a:r>
            <a:r>
              <a:rPr lang="en-US" altLang="en-US" sz="2800" dirty="0">
                <a:latin typeface="Segoe Script" pitchFamily="34" charset="0"/>
              </a:rPr>
              <a:t> EVALUATION BY KJ METHOD </a:t>
            </a:r>
          </a:p>
        </p:txBody>
      </p:sp>
      <p:sp>
        <p:nvSpPr>
          <p:cNvPr id="29" name="Text Box 459">
            <a:extLst>
              <a:ext uri="{FF2B5EF4-FFF2-40B4-BE49-F238E27FC236}">
                <a16:creationId xmlns:a16="http://schemas.microsoft.com/office/drawing/2014/main" id="{7B68A0C0-2288-4887-945C-09E1CBDC9B58}"/>
              </a:ext>
            </a:extLst>
          </p:cNvPr>
          <p:cNvSpPr txBox="1">
            <a:spLocks noChangeArrowheads="1"/>
          </p:cNvSpPr>
          <p:nvPr/>
        </p:nvSpPr>
        <p:spPr bwMode="auto">
          <a:xfrm rot="2321557">
            <a:off x="-128682" y="1720271"/>
            <a:ext cx="2173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ja-JP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PROBLEM POINT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1979712" y="458043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E658CC-9563-424A-B962-92A8326E8AD8}"/>
              </a:ext>
            </a:extLst>
          </p:cNvPr>
          <p:cNvSpPr/>
          <p:nvPr/>
        </p:nvSpPr>
        <p:spPr>
          <a:xfrm>
            <a:off x="4139883" y="458043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DE366708-25FC-4A9C-8EFD-0C1EAD15F38C}"/>
              </a:ext>
            </a:extLst>
          </p:cNvPr>
          <p:cNvSpPr/>
          <p:nvPr/>
        </p:nvSpPr>
        <p:spPr>
          <a:xfrm>
            <a:off x="2707460" y="460329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423103" y="4603426"/>
            <a:ext cx="891152" cy="19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8244408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</a:rPr>
              <a:t> EVALUATION BY KJ METHOD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B71305-2E88-4F5C-9A43-039C42510F09}"/>
              </a:ext>
            </a:extLst>
          </p:cNvPr>
          <p:cNvSpPr/>
          <p:nvPr/>
        </p:nvSpPr>
        <p:spPr>
          <a:xfrm>
            <a:off x="3433584" y="364502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7CF3DF-F177-43A9-9883-E66C63C52D63}"/>
              </a:ext>
            </a:extLst>
          </p:cNvPr>
          <p:cNvSpPr/>
          <p:nvPr/>
        </p:nvSpPr>
        <p:spPr>
          <a:xfrm>
            <a:off x="2702873" y="364502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C719A9-D4E7-4BEB-AF30-4ACBAC5A2A6E}"/>
              </a:ext>
            </a:extLst>
          </p:cNvPr>
          <p:cNvSpPr/>
          <p:nvPr/>
        </p:nvSpPr>
        <p:spPr>
          <a:xfrm>
            <a:off x="6785633" y="2396797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33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12FCCE-DF6A-4886-BB5D-91E39F09A7A6}"/>
              </a:ext>
            </a:extLst>
          </p:cNvPr>
          <p:cNvSpPr/>
          <p:nvPr/>
        </p:nvSpPr>
        <p:spPr>
          <a:xfrm>
            <a:off x="6783915" y="3456991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ea typeface="Meiryo UI" panose="020B0604030504040204" pitchFamily="50" charset="-128"/>
              </a:rPr>
              <a:t>31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D38A3B-B0F9-4C0E-8954-9A8F9993BD7E}"/>
              </a:ext>
            </a:extLst>
          </p:cNvPr>
          <p:cNvSpPr/>
          <p:nvPr/>
        </p:nvSpPr>
        <p:spPr>
          <a:xfrm>
            <a:off x="6788547" y="4332142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ea typeface="Meiryo UI" panose="020B0604030504040204" pitchFamily="50" charset="-128"/>
              </a:rPr>
              <a:t>21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AEA183-22BA-41EE-BA30-CCC1E9D91285}"/>
              </a:ext>
            </a:extLst>
          </p:cNvPr>
          <p:cNvSpPr/>
          <p:nvPr/>
        </p:nvSpPr>
        <p:spPr>
          <a:xfrm>
            <a:off x="6789945" y="5223366"/>
            <a:ext cx="554765" cy="7382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lt"/>
                <a:ea typeface="Meiryo UI" panose="020B0604030504040204" pitchFamily="50" charset="-128"/>
              </a:rPr>
              <a:t>23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423103" y="4543240"/>
            <a:ext cx="16949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418551" y="4856785"/>
            <a:ext cx="16949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A8B9E87-2F42-4F69-BABB-AFAC43A07ED7}"/>
              </a:ext>
            </a:extLst>
          </p:cNvPr>
          <p:cNvSpPr/>
          <p:nvPr/>
        </p:nvSpPr>
        <p:spPr>
          <a:xfrm>
            <a:off x="3965459" y="249871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E98E07-CC46-491C-A157-1001185CE44B}"/>
              </a:ext>
            </a:extLst>
          </p:cNvPr>
          <p:cNvSpPr/>
          <p:nvPr/>
        </p:nvSpPr>
        <p:spPr>
          <a:xfrm>
            <a:off x="3267606" y="249871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14AAF9-47AF-4650-8852-965AF67C5C9C}"/>
              </a:ext>
            </a:extLst>
          </p:cNvPr>
          <p:cNvSpPr/>
          <p:nvPr/>
        </p:nvSpPr>
        <p:spPr>
          <a:xfrm>
            <a:off x="2573034" y="249871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F2271D-7096-437D-BA02-BD2F509A4E0E}"/>
              </a:ext>
            </a:extLst>
          </p:cNvPr>
          <p:cNvSpPr/>
          <p:nvPr/>
        </p:nvSpPr>
        <p:spPr>
          <a:xfrm>
            <a:off x="1912737" y="249871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1C0CDB-30EB-4EE2-9484-F30B95446C27}"/>
              </a:ext>
            </a:extLst>
          </p:cNvPr>
          <p:cNvSpPr/>
          <p:nvPr/>
        </p:nvSpPr>
        <p:spPr>
          <a:xfrm>
            <a:off x="4667375" y="249871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B38C1B-9841-48BE-ACD6-CA90C2937B00}"/>
              </a:ext>
            </a:extLst>
          </p:cNvPr>
          <p:cNvSpPr/>
          <p:nvPr/>
        </p:nvSpPr>
        <p:spPr>
          <a:xfrm>
            <a:off x="5362667" y="249871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2C3D7A-9AAC-47EE-B98C-2711B8189644}"/>
              </a:ext>
            </a:extLst>
          </p:cNvPr>
          <p:cNvSpPr/>
          <p:nvPr/>
        </p:nvSpPr>
        <p:spPr>
          <a:xfrm>
            <a:off x="6228540" y="2653937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216EA6E-32DA-4519-B16B-1C35128CCF1C}"/>
              </a:ext>
            </a:extLst>
          </p:cNvPr>
          <p:cNvSpPr/>
          <p:nvPr/>
        </p:nvSpPr>
        <p:spPr>
          <a:xfrm>
            <a:off x="3965458" y="3530445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2D2B08-1985-45D8-9C18-FF137BC48812}"/>
              </a:ext>
            </a:extLst>
          </p:cNvPr>
          <p:cNvSpPr/>
          <p:nvPr/>
        </p:nvSpPr>
        <p:spPr>
          <a:xfrm>
            <a:off x="3248957" y="4425207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09E8796-3319-48E5-8E09-12273CB68719}"/>
              </a:ext>
            </a:extLst>
          </p:cNvPr>
          <p:cNvSpPr/>
          <p:nvPr/>
        </p:nvSpPr>
        <p:spPr>
          <a:xfrm>
            <a:off x="3271118" y="5300102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32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lang="en-US" sz="28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B89431-6F29-4DAA-8BFA-EFA332724278}"/>
              </a:ext>
            </a:extLst>
          </p:cNvPr>
          <p:cNvSpPr/>
          <p:nvPr/>
        </p:nvSpPr>
        <p:spPr>
          <a:xfrm>
            <a:off x="4814935" y="458043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CD4390-B9C5-4020-8DF9-A40ADC148800}"/>
              </a:ext>
            </a:extLst>
          </p:cNvPr>
          <p:cNvSpPr/>
          <p:nvPr/>
        </p:nvSpPr>
        <p:spPr>
          <a:xfrm>
            <a:off x="5543284" y="458043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437787B-44AF-4B52-B85F-BB49E8B941EE}"/>
              </a:ext>
            </a:extLst>
          </p:cNvPr>
          <p:cNvSpPr/>
          <p:nvPr/>
        </p:nvSpPr>
        <p:spPr>
          <a:xfrm>
            <a:off x="6240837" y="458043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731E4-C7B7-438A-941A-3E538AE510CD}"/>
              </a:ext>
            </a:extLst>
          </p:cNvPr>
          <p:cNvSpPr/>
          <p:nvPr/>
        </p:nvSpPr>
        <p:spPr>
          <a:xfrm>
            <a:off x="4137209" y="544522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CFC344D-3992-456F-B4FF-BD449BDCBA5E}"/>
              </a:ext>
            </a:extLst>
          </p:cNvPr>
          <p:cNvSpPr/>
          <p:nvPr/>
        </p:nvSpPr>
        <p:spPr>
          <a:xfrm>
            <a:off x="4812261" y="544522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7E419-5F08-4536-A5E0-6E8B35CA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E1FD66-1A69-4889-AAE4-BB31B40D8A5F}" type="slidenum">
              <a:rPr lang="en-US" altLang="ja-JP" smtClean="0"/>
              <a:pPr>
                <a:defRPr/>
              </a:pPr>
              <a:t>9</a:t>
            </a:fld>
            <a:r>
              <a:rPr lang="en-US" altLang="ja-JP"/>
              <a:t>/47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4949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9" grpId="0" animBg="1"/>
      <p:bldP spid="100" grpId="0" animBg="1"/>
      <p:bldP spid="101" grpId="0" animBg="1"/>
      <p:bldP spid="37" grpId="0" animBg="1"/>
      <p:bldP spid="2" grpId="0"/>
      <p:bldP spid="44" grpId="0"/>
      <p:bldP spid="45" grpId="0"/>
      <p:bldP spid="47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FF99"/>
        </a:solidFill>
        <a:ln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b="1" dirty="0" smtClean="0">
            <a:solidFill>
              <a:srgbClr val="008000"/>
            </a:solidFill>
            <a:effectLst>
              <a:glow rad="101600">
                <a:schemeClr val="bg1">
                  <a:alpha val="60000"/>
                </a:schemeClr>
              </a:glow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39558</TotalTime>
  <Words>3315</Words>
  <Application>Microsoft Office PowerPoint</Application>
  <PresentationFormat>On-screen Show (4:3)</PresentationFormat>
  <Paragraphs>1464</Paragraphs>
  <Slides>39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6" baseType="lpstr">
      <vt:lpstr>HGP創英角ｺﾞｼｯｸUB</vt:lpstr>
      <vt:lpstr>Meiryo UI</vt:lpstr>
      <vt:lpstr>Arial</vt:lpstr>
      <vt:lpstr>Bookman</vt:lpstr>
      <vt:lpstr>Calibri</vt:lpstr>
      <vt:lpstr>Calibri Light</vt:lpstr>
      <vt:lpstr>Cooper Black</vt:lpstr>
      <vt:lpstr>Segoe Print</vt:lpstr>
      <vt:lpstr>Segoe Script</vt:lpstr>
      <vt:lpstr>Tahoma</vt:lpstr>
      <vt:lpstr>Times New Roman</vt:lpstr>
      <vt:lpstr>Verdana</vt:lpstr>
      <vt:lpstr>Wide Latin</vt:lpstr>
      <vt:lpstr>Wingdings</vt:lpstr>
      <vt:lpstr>1_Office Theme</vt:lpstr>
      <vt:lpstr>Custom Design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shinyasaito</dc:creator>
  <cp:lastModifiedBy>Bhaskar Suman</cp:lastModifiedBy>
  <cp:revision>2966</cp:revision>
  <cp:lastPrinted>2018-10-22T07:13:43Z</cp:lastPrinted>
  <dcterms:created xsi:type="dcterms:W3CDTF">2014-05-05T18:55:12Z</dcterms:created>
  <dcterms:modified xsi:type="dcterms:W3CDTF">2020-09-30T05:35:17Z</dcterms:modified>
</cp:coreProperties>
</file>